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2" y="-61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Challenges of industrial policy to enhance competitiveness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67428" y="1305190"/>
            <a:ext cx="7057143" cy="42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3436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833511" y="1844824"/>
            <a:ext cx="5710761" cy="4017963"/>
          </a:xfrm>
          <a:prstGeom prst="diamond">
            <a:avLst/>
          </a:prstGeom>
          <a:solidFill>
            <a:srgbClr val="FF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l-GR" sz="1800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101059" y="3592662"/>
            <a:ext cx="1319212" cy="614362"/>
          </a:xfrm>
          <a:prstGeom prst="rect">
            <a:avLst/>
          </a:prstGeom>
          <a:solidFill>
            <a:srgbClr val="FFFFFF"/>
          </a:solidFill>
          <a:ln w="76200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900" b="1" i="1" dirty="0" smtClean="0">
                <a:solidFill>
                  <a:srgbClr val="000000"/>
                </a:solidFill>
              </a:rPr>
              <a:t>THE FIRM</a:t>
            </a:r>
            <a:endParaRPr lang="el-GR" sz="1800" dirty="0">
              <a:solidFill>
                <a:srgbClr val="000000"/>
              </a:solidFill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37459" y="2873524"/>
            <a:ext cx="2890837" cy="1941513"/>
          </a:xfrm>
          <a:prstGeom prst="ellipse">
            <a:avLst/>
          </a:prstGeom>
          <a:noFill/>
          <a:ln w="7620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l-GR" sz="1800">
              <a:solidFill>
                <a:srgbClr val="000000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087888" y="2536006"/>
            <a:ext cx="1080120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900" b="1" i="1" dirty="0" smtClean="0">
                <a:solidFill>
                  <a:srgbClr val="000000"/>
                </a:solidFill>
              </a:rPr>
              <a:t>SOCIOECONOMIC SPACE</a:t>
            </a:r>
            <a:endParaRPr lang="el-GR" sz="1800" dirty="0">
              <a:solidFill>
                <a:srgbClr val="000000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87688" y="2060848"/>
            <a:ext cx="2160587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900" b="1" i="1" dirty="0" smtClean="0">
                <a:solidFill>
                  <a:srgbClr val="000000"/>
                </a:solidFill>
              </a:rPr>
              <a:t>STRATEGIC-ORGANIC</a:t>
            </a:r>
          </a:p>
          <a:p>
            <a:pPr algn="ctr"/>
            <a:r>
              <a:rPr lang="en-US" sz="900" b="1" i="1" dirty="0" smtClean="0">
                <a:solidFill>
                  <a:srgbClr val="000000"/>
                </a:solidFill>
              </a:rPr>
              <a:t>COMPETITIVENESS</a:t>
            </a:r>
            <a:endParaRPr lang="el-GR" sz="1800" dirty="0">
              <a:solidFill>
                <a:srgbClr val="000000"/>
              </a:solidFill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772321" y="2995762"/>
            <a:ext cx="39751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900" b="1" i="1" dirty="0" smtClean="0">
                <a:solidFill>
                  <a:srgbClr val="000000"/>
                </a:solidFill>
              </a:rPr>
              <a:t>INDUSTRIAL DYNAMICS</a:t>
            </a:r>
            <a:endParaRPr lang="el-GR" sz="1800" dirty="0">
              <a:solidFill>
                <a:srgbClr val="000000"/>
              </a:solidFill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 rot="-5114045">
            <a:off x="5322515" y="-368944"/>
            <a:ext cx="1830387" cy="7124700"/>
          </a:xfrm>
          <a:prstGeom prst="curvedRightArrow">
            <a:avLst>
              <a:gd name="adj1" fmla="val 30977"/>
              <a:gd name="adj2" fmla="val 125622"/>
              <a:gd name="adj3" fmla="val 35583"/>
            </a:avLst>
          </a:prstGeom>
          <a:solidFill>
            <a:schemeClr val="accent2"/>
          </a:solidFill>
          <a:ln w="5715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endParaRPr lang="el-GR" sz="1800">
              <a:solidFill>
                <a:srgbClr val="000000"/>
              </a:solidFill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752184" y="1844824"/>
            <a:ext cx="1806575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 b="1" i="1" u="sng" dirty="0" smtClean="0">
                <a:solidFill>
                  <a:srgbClr val="000000"/>
                </a:solidFill>
              </a:rPr>
              <a:t>INSERTION TRAJECTORY INTO GLOBALIZATION</a:t>
            </a:r>
            <a:endParaRPr lang="el-GR" sz="1000" dirty="0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159421" y="1433662"/>
            <a:ext cx="7640638" cy="4524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l-GR" sz="1800">
              <a:solidFill>
                <a:srgbClr val="000000"/>
              </a:solidFill>
            </a:endParaRP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4735934" y="3216424"/>
            <a:ext cx="1925637" cy="1412875"/>
          </a:xfrm>
          <a:prstGeom prst="plus">
            <a:avLst>
              <a:gd name="adj" fmla="val 24347"/>
            </a:avLst>
          </a:prstGeom>
          <a:noFill/>
          <a:ln w="76200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endParaRPr lang="el-GR" sz="1800">
              <a:solidFill>
                <a:srgbClr val="000000"/>
              </a:solidFill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H="1">
            <a:off x="3516734" y="2204865"/>
            <a:ext cx="2075210" cy="1768798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3516734" y="3953024"/>
            <a:ext cx="2182812" cy="1493838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5699546" y="4026049"/>
            <a:ext cx="2209800" cy="1420813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5663953" y="2204864"/>
            <a:ext cx="2245394" cy="1821185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3759621" y="3978424"/>
            <a:ext cx="19812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5740821" y="3978424"/>
            <a:ext cx="1920875" cy="95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6469484" y="5392887"/>
            <a:ext cx="2592387" cy="792162"/>
          </a:xfrm>
          <a:prstGeom prst="rect">
            <a:avLst/>
          </a:prstGeom>
          <a:solidFill>
            <a:schemeClr val="bg1"/>
          </a:solidFill>
          <a:ln w="762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 sz="1800">
              <a:solidFill>
                <a:srgbClr val="000000"/>
              </a:solidFill>
            </a:endParaRP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6540921" y="5465912"/>
            <a:ext cx="2447925" cy="46166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 smtClean="0">
                <a:solidFill>
                  <a:srgbClr val="A50021"/>
                </a:solidFill>
                <a:latin typeface="Georgia" pitchFamily="18" charset="0"/>
              </a:rPr>
              <a:t>Dynamics of Continuous Evolutionary Adaptation</a:t>
            </a:r>
            <a:endParaRPr lang="el-GR" sz="1200" b="1" dirty="0">
              <a:solidFill>
                <a:srgbClr val="A5002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248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842785" y="1839152"/>
            <a:ext cx="4600705" cy="3069499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pPr algn="ctr"/>
            <a:endParaRPr lang="el-GR" sz="1000" b="1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092769" y="627566"/>
            <a:ext cx="4833065" cy="400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l-GR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  <a:p>
            <a:pPr algn="ctr">
              <a:defRPr/>
            </a:pPr>
            <a:r>
              <a:rPr lang="en-US" b="1" dirty="0" smtClean="0">
                <a:latin typeface="Garamond" pitchFamily="18" charset="0"/>
              </a:rPr>
              <a:t>Dynamics of competitions in globalization</a:t>
            </a:r>
            <a:endParaRPr lang="el-GR" b="1" dirty="0">
              <a:latin typeface="Garamond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696704" y="2712100"/>
            <a:ext cx="3254999" cy="18331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304996" y="2292701"/>
            <a:ext cx="3877342" cy="24739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148612" y="2952239"/>
            <a:ext cx="2597720" cy="14515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23455" y="1800259"/>
            <a:ext cx="315801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SOCIOECONOMIC SYSTEM</a:t>
            </a:r>
            <a:endParaRPr lang="el-GR" sz="1000" b="1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304996" y="2290372"/>
            <a:ext cx="21392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MACROECONOMIC LEVEL</a:t>
            </a:r>
            <a:endParaRPr lang="el-GR" sz="1000" b="1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67812" y="3638039"/>
            <a:ext cx="10696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l-GR" sz="1000">
              <a:latin typeface="Times New Roman" pitchFamily="18" charset="0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4270259" y="3563667"/>
            <a:ext cx="1264753" cy="6507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l-GR" sz="1000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116987" y="3714239"/>
            <a:ext cx="157129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00" b="1" dirty="0" smtClean="0">
                <a:latin typeface="Times New Roman" pitchFamily="18" charset="0"/>
              </a:rPr>
              <a:t>THE FIRM</a:t>
            </a:r>
            <a:endParaRPr lang="el-GR" sz="900" b="1" dirty="0">
              <a:latin typeface="Times New Roman" pitchFamily="18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223455" y="3028439"/>
            <a:ext cx="24711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MICROECONOMIC – INDUSTRIAL LEVEL</a:t>
            </a:r>
            <a:endParaRPr lang="el-GR" sz="1000" b="1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2706453" y="2681904"/>
            <a:ext cx="20374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MESOECONOMIC LEVEL</a:t>
            </a:r>
            <a:endParaRPr lang="el-GR" sz="1000" b="1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6" name="AutoShape 16"/>
          <p:cNvSpPr>
            <a:spLocks noChangeArrowheads="1"/>
          </p:cNvSpPr>
          <p:nvPr/>
        </p:nvSpPr>
        <p:spPr bwMode="auto">
          <a:xfrm>
            <a:off x="1744091" y="3422139"/>
            <a:ext cx="1350880" cy="858217"/>
          </a:xfrm>
          <a:custGeom>
            <a:avLst/>
            <a:gdLst>
              <a:gd name="G0" fmla="+- 0 0 0"/>
              <a:gd name="G1" fmla="+- 2978227 0 0"/>
              <a:gd name="G2" fmla="+- 0 0 2978227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2978227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2978227"/>
              <a:gd name="G36" fmla="sin G34 2978227"/>
              <a:gd name="G37" fmla="+/ 2978227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838 w 21600"/>
              <a:gd name="T5" fmla="*/ 6628 h 21600"/>
              <a:gd name="T6" fmla="*/ 16482 w 21600"/>
              <a:gd name="T7" fmla="*/ 16571 h 21600"/>
              <a:gd name="T8" fmla="*/ 5819 w 21600"/>
              <a:gd name="T9" fmla="*/ 871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cubicBezTo>
                  <a:pt x="5400" y="13782"/>
                  <a:pt x="7817" y="16200"/>
                  <a:pt x="10800" y="16200"/>
                </a:cubicBezTo>
                <a:cubicBezTo>
                  <a:pt x="12217" y="16200"/>
                  <a:pt x="13578" y="15642"/>
                  <a:pt x="14588" y="14647"/>
                </a:cubicBezTo>
                <a:lnTo>
                  <a:pt x="18377" y="18495"/>
                </a:lnTo>
                <a:cubicBezTo>
                  <a:pt x="16356" y="20485"/>
                  <a:pt x="13635" y="21599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l-GR" sz="1000"/>
          </a:p>
        </p:txBody>
      </p:sp>
      <p:sp>
        <p:nvSpPr>
          <p:cNvPr id="17" name="AutoShape 21"/>
          <p:cNvSpPr>
            <a:spLocks noChangeArrowheads="1"/>
          </p:cNvSpPr>
          <p:nvPr/>
        </p:nvSpPr>
        <p:spPr bwMode="auto">
          <a:xfrm>
            <a:off x="4116987" y="3422139"/>
            <a:ext cx="1540804" cy="915658"/>
          </a:xfrm>
          <a:prstGeom prst="plus">
            <a:avLst>
              <a:gd name="adj" fmla="val 25000"/>
            </a:avLst>
          </a:prstGeom>
          <a:noFill/>
          <a:ln w="2857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18" name="Ορθογώνιο 17"/>
          <p:cNvSpPr/>
          <p:nvPr/>
        </p:nvSpPr>
        <p:spPr>
          <a:xfrm>
            <a:off x="1703512" y="548680"/>
            <a:ext cx="8856984" cy="58269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8544272" y="674829"/>
            <a:ext cx="1888001" cy="1041096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pPr algn="ctr"/>
            <a:endParaRPr lang="el-GR" sz="1000" b="1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8844831" y="882317"/>
            <a:ext cx="1250082" cy="6489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8631445" y="740776"/>
            <a:ext cx="1679491" cy="8993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9014792" y="1020842"/>
            <a:ext cx="1018375" cy="3877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23" name="Oval 10"/>
          <p:cNvSpPr>
            <a:spLocks noChangeArrowheads="1"/>
          </p:cNvSpPr>
          <p:nvPr/>
        </p:nvSpPr>
        <p:spPr bwMode="auto">
          <a:xfrm>
            <a:off x="9337321" y="1118064"/>
            <a:ext cx="296983" cy="163746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50800" dir="7980000" sx="163000" sy="163000" algn="ctr" rotWithShape="0">
              <a:schemeClr val="bg2">
                <a:alpha val="43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l-GR" sz="1000"/>
          </a:p>
        </p:txBody>
      </p:sp>
      <p:sp>
        <p:nvSpPr>
          <p:cNvPr id="24" name="AutoShape 16"/>
          <p:cNvSpPr>
            <a:spLocks noChangeArrowheads="1"/>
          </p:cNvSpPr>
          <p:nvPr/>
        </p:nvSpPr>
        <p:spPr bwMode="auto">
          <a:xfrm>
            <a:off x="8355144" y="1116990"/>
            <a:ext cx="345165" cy="454576"/>
          </a:xfrm>
          <a:custGeom>
            <a:avLst/>
            <a:gdLst>
              <a:gd name="G0" fmla="+- 0 0 0"/>
              <a:gd name="G1" fmla="+- 2978227 0 0"/>
              <a:gd name="G2" fmla="+- 0 0 2978227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2978227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2978227"/>
              <a:gd name="G36" fmla="sin G34 2978227"/>
              <a:gd name="G37" fmla="+/ 2978227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838 w 21600"/>
              <a:gd name="T5" fmla="*/ 6628 h 21600"/>
              <a:gd name="T6" fmla="*/ 16482 w 21600"/>
              <a:gd name="T7" fmla="*/ 16571 h 21600"/>
              <a:gd name="T8" fmla="*/ 5819 w 21600"/>
              <a:gd name="T9" fmla="*/ 871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cubicBezTo>
                  <a:pt x="5400" y="13782"/>
                  <a:pt x="7817" y="16200"/>
                  <a:pt x="10800" y="16200"/>
                </a:cubicBezTo>
                <a:cubicBezTo>
                  <a:pt x="12217" y="16200"/>
                  <a:pt x="13578" y="15642"/>
                  <a:pt x="14588" y="14647"/>
                </a:cubicBezTo>
                <a:lnTo>
                  <a:pt x="18377" y="18495"/>
                </a:lnTo>
                <a:cubicBezTo>
                  <a:pt x="16356" y="20485"/>
                  <a:pt x="13635" y="21599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l-GR" sz="1000"/>
          </a:p>
        </p:txBody>
      </p:sp>
      <p:sp>
        <p:nvSpPr>
          <p:cNvPr id="25" name="AutoShape 21"/>
          <p:cNvSpPr>
            <a:spLocks noChangeArrowheads="1"/>
          </p:cNvSpPr>
          <p:nvPr/>
        </p:nvSpPr>
        <p:spPr bwMode="auto">
          <a:xfrm>
            <a:off x="9080352" y="1040070"/>
            <a:ext cx="866971" cy="290919"/>
          </a:xfrm>
          <a:prstGeom prst="plus">
            <a:avLst>
              <a:gd name="adj" fmla="val 25000"/>
            </a:avLst>
          </a:prstGeom>
          <a:noFill/>
          <a:ln w="2857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8544272" y="5234337"/>
            <a:ext cx="1888001" cy="1041096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pPr algn="ctr"/>
            <a:endParaRPr lang="el-GR" sz="1000" b="1"/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8844831" y="5441825"/>
            <a:ext cx="1250082" cy="6489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8631445" y="5300284"/>
            <a:ext cx="1679491" cy="8993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9014792" y="5580350"/>
            <a:ext cx="1018375" cy="3877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30" name="Oval 10"/>
          <p:cNvSpPr>
            <a:spLocks noChangeArrowheads="1"/>
          </p:cNvSpPr>
          <p:nvPr/>
        </p:nvSpPr>
        <p:spPr bwMode="auto">
          <a:xfrm>
            <a:off x="9337321" y="5677572"/>
            <a:ext cx="296983" cy="163746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50800" dir="7980000" sx="163000" sy="163000" algn="ctr" rotWithShape="0">
              <a:schemeClr val="bg2">
                <a:alpha val="43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l-GR" sz="1000"/>
          </a:p>
        </p:txBody>
      </p:sp>
      <p:sp>
        <p:nvSpPr>
          <p:cNvPr id="31" name="AutoShape 16"/>
          <p:cNvSpPr>
            <a:spLocks noChangeArrowheads="1"/>
          </p:cNvSpPr>
          <p:nvPr/>
        </p:nvSpPr>
        <p:spPr bwMode="auto">
          <a:xfrm>
            <a:off x="8355144" y="5676498"/>
            <a:ext cx="345165" cy="454576"/>
          </a:xfrm>
          <a:custGeom>
            <a:avLst/>
            <a:gdLst>
              <a:gd name="G0" fmla="+- 0 0 0"/>
              <a:gd name="G1" fmla="+- 2978227 0 0"/>
              <a:gd name="G2" fmla="+- 0 0 2978227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2978227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2978227"/>
              <a:gd name="G36" fmla="sin G34 2978227"/>
              <a:gd name="G37" fmla="+/ 2978227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838 w 21600"/>
              <a:gd name="T5" fmla="*/ 6628 h 21600"/>
              <a:gd name="T6" fmla="*/ 16482 w 21600"/>
              <a:gd name="T7" fmla="*/ 16571 h 21600"/>
              <a:gd name="T8" fmla="*/ 5819 w 21600"/>
              <a:gd name="T9" fmla="*/ 871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cubicBezTo>
                  <a:pt x="5400" y="13782"/>
                  <a:pt x="7817" y="16200"/>
                  <a:pt x="10800" y="16200"/>
                </a:cubicBezTo>
                <a:cubicBezTo>
                  <a:pt x="12217" y="16200"/>
                  <a:pt x="13578" y="15642"/>
                  <a:pt x="14588" y="14647"/>
                </a:cubicBezTo>
                <a:lnTo>
                  <a:pt x="18377" y="18495"/>
                </a:lnTo>
                <a:cubicBezTo>
                  <a:pt x="16356" y="20485"/>
                  <a:pt x="13635" y="21599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l-GR" sz="1000"/>
          </a:p>
        </p:txBody>
      </p:sp>
      <p:sp>
        <p:nvSpPr>
          <p:cNvPr id="32" name="AutoShape 21"/>
          <p:cNvSpPr>
            <a:spLocks noChangeArrowheads="1"/>
          </p:cNvSpPr>
          <p:nvPr/>
        </p:nvSpPr>
        <p:spPr bwMode="auto">
          <a:xfrm>
            <a:off x="9080352" y="5599578"/>
            <a:ext cx="866971" cy="290919"/>
          </a:xfrm>
          <a:prstGeom prst="plus">
            <a:avLst>
              <a:gd name="adj" fmla="val 25000"/>
            </a:avLst>
          </a:prstGeom>
          <a:noFill/>
          <a:ln w="2857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8544272" y="2868231"/>
            <a:ext cx="1888001" cy="1041096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pPr algn="ctr"/>
            <a:endParaRPr lang="el-GR" sz="1000" b="1"/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8844831" y="3075719"/>
            <a:ext cx="1250082" cy="6489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8631445" y="2934178"/>
            <a:ext cx="1679491" cy="8993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9014792" y="3214244"/>
            <a:ext cx="1018375" cy="3877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l-GR" sz="1000"/>
          </a:p>
        </p:txBody>
      </p:sp>
      <p:sp>
        <p:nvSpPr>
          <p:cNvPr id="37" name="Oval 10"/>
          <p:cNvSpPr>
            <a:spLocks noChangeArrowheads="1"/>
          </p:cNvSpPr>
          <p:nvPr/>
        </p:nvSpPr>
        <p:spPr bwMode="auto">
          <a:xfrm>
            <a:off x="9337321" y="3311466"/>
            <a:ext cx="296983" cy="163746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50800" dir="7980000" sx="163000" sy="163000" algn="ctr" rotWithShape="0">
              <a:schemeClr val="bg2">
                <a:alpha val="43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l-GR" sz="1000"/>
          </a:p>
        </p:txBody>
      </p:sp>
      <p:sp>
        <p:nvSpPr>
          <p:cNvPr id="38" name="AutoShape 16"/>
          <p:cNvSpPr>
            <a:spLocks noChangeArrowheads="1"/>
          </p:cNvSpPr>
          <p:nvPr/>
        </p:nvSpPr>
        <p:spPr bwMode="auto">
          <a:xfrm>
            <a:off x="8355144" y="3310392"/>
            <a:ext cx="345165" cy="454576"/>
          </a:xfrm>
          <a:custGeom>
            <a:avLst/>
            <a:gdLst>
              <a:gd name="G0" fmla="+- 0 0 0"/>
              <a:gd name="G1" fmla="+- 2978227 0 0"/>
              <a:gd name="G2" fmla="+- 0 0 2978227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2978227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2978227"/>
              <a:gd name="G36" fmla="sin G34 2978227"/>
              <a:gd name="G37" fmla="+/ 2978227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838 w 21600"/>
              <a:gd name="T5" fmla="*/ 6628 h 21600"/>
              <a:gd name="T6" fmla="*/ 16482 w 21600"/>
              <a:gd name="T7" fmla="*/ 16571 h 21600"/>
              <a:gd name="T8" fmla="*/ 5819 w 21600"/>
              <a:gd name="T9" fmla="*/ 871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cubicBezTo>
                  <a:pt x="5400" y="13782"/>
                  <a:pt x="7817" y="16200"/>
                  <a:pt x="10800" y="16200"/>
                </a:cubicBezTo>
                <a:cubicBezTo>
                  <a:pt x="12217" y="16200"/>
                  <a:pt x="13578" y="15642"/>
                  <a:pt x="14588" y="14647"/>
                </a:cubicBezTo>
                <a:lnTo>
                  <a:pt x="18377" y="18495"/>
                </a:lnTo>
                <a:cubicBezTo>
                  <a:pt x="16356" y="20485"/>
                  <a:pt x="13635" y="21599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l-GR" sz="1000"/>
          </a:p>
        </p:txBody>
      </p:sp>
      <p:sp>
        <p:nvSpPr>
          <p:cNvPr id="39" name="AutoShape 21"/>
          <p:cNvSpPr>
            <a:spLocks noChangeArrowheads="1"/>
          </p:cNvSpPr>
          <p:nvPr/>
        </p:nvSpPr>
        <p:spPr bwMode="auto">
          <a:xfrm>
            <a:off x="9080352" y="3233472"/>
            <a:ext cx="866971" cy="290919"/>
          </a:xfrm>
          <a:prstGeom prst="plus">
            <a:avLst>
              <a:gd name="adj" fmla="val 25000"/>
            </a:avLst>
          </a:prstGeom>
          <a:noFill/>
          <a:ln w="2857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 sz="1000"/>
          </a:p>
        </p:txBody>
      </p:sp>
      <p:cxnSp>
        <p:nvCxnSpPr>
          <p:cNvPr id="40" name="Ευθύγραμμο βέλος σύνδεσης 39"/>
          <p:cNvCxnSpPr>
            <a:stCxn id="13" idx="0"/>
            <a:endCxn id="23" idx="3"/>
          </p:cNvCxnSpPr>
          <p:nvPr/>
        </p:nvCxnSpPr>
        <p:spPr>
          <a:xfrm flipV="1">
            <a:off x="4902637" y="1257830"/>
            <a:ext cx="4478176" cy="2456409"/>
          </a:xfrm>
          <a:prstGeom prst="straightConnector1">
            <a:avLst/>
          </a:prstGeom>
          <a:ln w="25400">
            <a:solidFill>
              <a:schemeClr val="tx1">
                <a:alpha val="44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Ευθύγραμμο βέλος σύνδεσης 40"/>
          <p:cNvCxnSpPr>
            <a:endCxn id="37" idx="2"/>
          </p:cNvCxnSpPr>
          <p:nvPr/>
        </p:nvCxnSpPr>
        <p:spPr>
          <a:xfrm flipV="1">
            <a:off x="4906506" y="3393339"/>
            <a:ext cx="4430815" cy="355476"/>
          </a:xfrm>
          <a:prstGeom prst="straightConnector1">
            <a:avLst/>
          </a:prstGeom>
          <a:ln w="25400">
            <a:solidFill>
              <a:schemeClr val="tx1">
                <a:alpha val="44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Ευθύγραμμο βέλος σύνδεσης 41"/>
          <p:cNvCxnSpPr>
            <a:stCxn id="13" idx="0"/>
            <a:endCxn id="30" idx="1"/>
          </p:cNvCxnSpPr>
          <p:nvPr/>
        </p:nvCxnSpPr>
        <p:spPr>
          <a:xfrm>
            <a:off x="4902637" y="3714239"/>
            <a:ext cx="4478176" cy="1987313"/>
          </a:xfrm>
          <a:prstGeom prst="straightConnector1">
            <a:avLst/>
          </a:prstGeom>
          <a:ln w="25400">
            <a:solidFill>
              <a:schemeClr val="tx1">
                <a:alpha val="44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Ευθύγραμμο βέλος σύνδεσης 42"/>
          <p:cNvCxnSpPr/>
          <p:nvPr/>
        </p:nvCxnSpPr>
        <p:spPr>
          <a:xfrm flipV="1">
            <a:off x="1916431" y="6263485"/>
            <a:ext cx="4978686" cy="1"/>
          </a:xfrm>
          <a:prstGeom prst="straightConnector1">
            <a:avLst/>
          </a:prstGeom>
          <a:ln w="25400">
            <a:solidFill>
              <a:schemeClr val="tx1">
                <a:alpha val="44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Επεξήγηση με παραλληλόγραμμο 43"/>
          <p:cNvSpPr/>
          <p:nvPr/>
        </p:nvSpPr>
        <p:spPr>
          <a:xfrm>
            <a:off x="1794527" y="5170698"/>
            <a:ext cx="3618580" cy="797679"/>
          </a:xfrm>
          <a:prstGeom prst="wedgeRectCallout">
            <a:avLst>
              <a:gd name="adj1" fmla="val 34587"/>
              <a:gd name="adj2" fmla="val -17604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Cross-spatial – Cross-industrial – Inter-firm competitions, centered around the firm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860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Μισοφέγγαρο 3"/>
          <p:cNvSpPr/>
          <p:nvPr/>
        </p:nvSpPr>
        <p:spPr>
          <a:xfrm rot="5400000">
            <a:off x="5565164" y="3296383"/>
            <a:ext cx="773640" cy="1967297"/>
          </a:xfrm>
          <a:prstGeom prst="moon">
            <a:avLst>
              <a:gd name="adj" fmla="val 57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Μισοφέγγαρο 4"/>
          <p:cNvSpPr/>
          <p:nvPr/>
        </p:nvSpPr>
        <p:spPr>
          <a:xfrm rot="5400000">
            <a:off x="5565164" y="1727030"/>
            <a:ext cx="773640" cy="2369698"/>
          </a:xfrm>
          <a:prstGeom prst="moon">
            <a:avLst>
              <a:gd name="adj" fmla="val 57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6" name="Μισοφέγγαρο 5"/>
          <p:cNvSpPr/>
          <p:nvPr/>
        </p:nvSpPr>
        <p:spPr>
          <a:xfrm rot="5400000">
            <a:off x="5637172" y="-110591"/>
            <a:ext cx="773640" cy="3308636"/>
          </a:xfrm>
          <a:prstGeom prst="moon">
            <a:avLst>
              <a:gd name="adj" fmla="val 57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5648798" y="41653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Firm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5446248" y="2994528"/>
            <a:ext cx="957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Industry</a:t>
            </a:r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4859547" y="1429064"/>
            <a:ext cx="2184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Socioeconomic space</a:t>
            </a:r>
            <a:endParaRPr lang="el-GR" dirty="0"/>
          </a:p>
        </p:txBody>
      </p:sp>
      <p:cxnSp>
        <p:nvCxnSpPr>
          <p:cNvPr id="10" name="Ευθύγραμμο βέλος σύνδεσης 9"/>
          <p:cNvCxnSpPr/>
          <p:nvPr/>
        </p:nvCxnSpPr>
        <p:spPr>
          <a:xfrm>
            <a:off x="4079776" y="1268760"/>
            <a:ext cx="0" cy="4385943"/>
          </a:xfrm>
          <a:prstGeom prst="straightConnector1">
            <a:avLst/>
          </a:prstGeom>
          <a:ln w="31750">
            <a:solidFill>
              <a:schemeClr val="tx1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/>
          <p:cNvCxnSpPr/>
          <p:nvPr/>
        </p:nvCxnSpPr>
        <p:spPr>
          <a:xfrm flipV="1">
            <a:off x="7824192" y="1268760"/>
            <a:ext cx="0" cy="4385943"/>
          </a:xfrm>
          <a:prstGeom prst="straightConnector1">
            <a:avLst/>
          </a:prstGeom>
          <a:ln w="31750">
            <a:solidFill>
              <a:schemeClr val="tx1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Ορθογώνιο 11"/>
          <p:cNvSpPr/>
          <p:nvPr/>
        </p:nvSpPr>
        <p:spPr>
          <a:xfrm>
            <a:off x="1622340" y="3019891"/>
            <a:ext cx="2303147" cy="544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Competitiveness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3" name="Ορθογώνιο 12"/>
          <p:cNvSpPr/>
          <p:nvPr/>
        </p:nvSpPr>
        <p:spPr>
          <a:xfrm>
            <a:off x="8256240" y="3021410"/>
            <a:ext cx="1944216" cy="544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Industrial Policy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4" name="Καμπύλο βέλος προς τα κάτω 13"/>
          <p:cNvSpPr/>
          <p:nvPr/>
        </p:nvSpPr>
        <p:spPr>
          <a:xfrm>
            <a:off x="2279577" y="427603"/>
            <a:ext cx="7560840" cy="2592288"/>
          </a:xfrm>
          <a:prstGeom prst="curvedDownArrow">
            <a:avLst/>
          </a:prstGeom>
          <a:solidFill>
            <a:schemeClr val="accent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5" name="Καμπύλο βέλος προς τα κάτω 14"/>
          <p:cNvSpPr/>
          <p:nvPr/>
        </p:nvSpPr>
        <p:spPr>
          <a:xfrm rot="10800000">
            <a:off x="1780682" y="3564597"/>
            <a:ext cx="7830576" cy="2986244"/>
          </a:xfrm>
          <a:prstGeom prst="curvedDownArrow">
            <a:avLst/>
          </a:prstGeom>
          <a:solidFill>
            <a:schemeClr val="accent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99856" y="332656"/>
            <a:ext cx="2298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Socioeconomic system</a:t>
            </a:r>
            <a:endParaRPr lang="el-GR" dirty="0"/>
          </a:p>
        </p:txBody>
      </p:sp>
      <p:sp>
        <p:nvSpPr>
          <p:cNvPr id="17" name="14 - Βέλος προς τα κάτω"/>
          <p:cNvSpPr/>
          <p:nvPr/>
        </p:nvSpPr>
        <p:spPr>
          <a:xfrm>
            <a:off x="4367808" y="1723747"/>
            <a:ext cx="484632" cy="2664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15 - Βέλος προς τα κάτω"/>
          <p:cNvSpPr/>
          <p:nvPr/>
        </p:nvSpPr>
        <p:spPr>
          <a:xfrm rot="10800000">
            <a:off x="7104112" y="1723747"/>
            <a:ext cx="484632" cy="2664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066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Özel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Θέμα του Office</vt:lpstr>
      <vt:lpstr>Challenges of industrial policy to enhance competitiveness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2019-04-25T15:38:05Z</dcterms:created>
  <dcterms:modified xsi:type="dcterms:W3CDTF">2019-05-01T19:08:24Z</dcterms:modified>
</cp:coreProperties>
</file>