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sldx" ContentType="application/vnd.openxmlformats-officedocument.presentationml.slide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3" r:id="rId5"/>
    <p:sldId id="261" r:id="rId6"/>
    <p:sldId id="262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49" d="100"/>
          <a:sy n="49" d="100"/>
        </p:scale>
        <p:origin x="36" y="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49DD-74CB-45D3-ACD5-5D9DCA7D97C9}" type="datetimeFigureOut">
              <a:rPr lang="el-GR" smtClean="0"/>
              <a:pPr/>
              <a:t>19/3/2019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8F01E-8125-4E6F-BC3D-E85AC92F126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6891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49DD-74CB-45D3-ACD5-5D9DCA7D97C9}" type="datetimeFigureOut">
              <a:rPr lang="el-GR" smtClean="0"/>
              <a:pPr/>
              <a:t>19/3/2019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8F01E-8125-4E6F-BC3D-E85AC92F126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29326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49DD-74CB-45D3-ACD5-5D9DCA7D97C9}" type="datetimeFigureOut">
              <a:rPr lang="el-GR" smtClean="0"/>
              <a:pPr/>
              <a:t>19/3/2019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8F01E-8125-4E6F-BC3D-E85AC92F126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0701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49DD-74CB-45D3-ACD5-5D9DCA7D97C9}" type="datetimeFigureOut">
              <a:rPr lang="el-GR" smtClean="0"/>
              <a:pPr/>
              <a:t>19/3/2019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8F01E-8125-4E6F-BC3D-E85AC92F126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4463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49DD-74CB-45D3-ACD5-5D9DCA7D97C9}" type="datetimeFigureOut">
              <a:rPr lang="el-GR" smtClean="0"/>
              <a:pPr/>
              <a:t>19/3/2019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8F01E-8125-4E6F-BC3D-E85AC92F126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1562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49DD-74CB-45D3-ACD5-5D9DCA7D97C9}" type="datetimeFigureOut">
              <a:rPr lang="el-GR" smtClean="0"/>
              <a:pPr/>
              <a:t>19/3/2019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8F01E-8125-4E6F-BC3D-E85AC92F126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0108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49DD-74CB-45D3-ACD5-5D9DCA7D97C9}" type="datetimeFigureOut">
              <a:rPr lang="el-GR" smtClean="0"/>
              <a:pPr/>
              <a:t>19/3/2019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8F01E-8125-4E6F-BC3D-E85AC92F126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91117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49DD-74CB-45D3-ACD5-5D9DCA7D97C9}" type="datetimeFigureOut">
              <a:rPr lang="el-GR" smtClean="0"/>
              <a:pPr/>
              <a:t>19/3/2019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8F01E-8125-4E6F-BC3D-E85AC92F126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8174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49DD-74CB-45D3-ACD5-5D9DCA7D97C9}" type="datetimeFigureOut">
              <a:rPr lang="el-GR" smtClean="0"/>
              <a:pPr/>
              <a:t>19/3/2019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8F01E-8125-4E6F-BC3D-E85AC92F126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64004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49DD-74CB-45D3-ACD5-5D9DCA7D97C9}" type="datetimeFigureOut">
              <a:rPr lang="el-GR" smtClean="0"/>
              <a:pPr/>
              <a:t>19/3/2019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8F01E-8125-4E6F-BC3D-E85AC92F126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2088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49DD-74CB-45D3-ACD5-5D9DCA7D97C9}" type="datetimeFigureOut">
              <a:rPr lang="el-GR" smtClean="0"/>
              <a:pPr/>
              <a:t>19/3/2019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8F01E-8125-4E6F-BC3D-E85AC92F126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3096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E49DD-74CB-45D3-ACD5-5D9DCA7D97C9}" type="datetimeFigureOut">
              <a:rPr lang="el-GR" smtClean="0"/>
              <a:pPr/>
              <a:t>19/3/2019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F8F01E-8125-4E6F-BC3D-E85AC92F126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0894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PowerPoint_Slide1.sldx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- Στρογγυλεμένο ορθογώνιο"/>
          <p:cNvSpPr/>
          <p:nvPr/>
        </p:nvSpPr>
        <p:spPr>
          <a:xfrm>
            <a:off x="1097280" y="404949"/>
            <a:ext cx="10097589" cy="556477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2153736" y="1649739"/>
            <a:ext cx="7632700" cy="3167063"/>
          </a:xfrm>
          <a:custGeom>
            <a:avLst/>
            <a:gdLst>
              <a:gd name="T0" fmla="*/ 3816350 w 21600"/>
              <a:gd name="T1" fmla="*/ 0 h 21600"/>
              <a:gd name="T2" fmla="*/ 1117696 w 21600"/>
              <a:gd name="T3" fmla="*/ 463769 h 21600"/>
              <a:gd name="T4" fmla="*/ 0 w 21600"/>
              <a:gd name="T5" fmla="*/ 1583532 h 21600"/>
              <a:gd name="T6" fmla="*/ 1117696 w 21600"/>
              <a:gd name="T7" fmla="*/ 2703294 h 21600"/>
              <a:gd name="T8" fmla="*/ 3816350 w 21600"/>
              <a:gd name="T9" fmla="*/ 3167063 h 21600"/>
              <a:gd name="T10" fmla="*/ 6515005 w 21600"/>
              <a:gd name="T11" fmla="*/ 2703294 h 21600"/>
              <a:gd name="T12" fmla="*/ 7632700 w 21600"/>
              <a:gd name="T13" fmla="*/ 1583532 h 21600"/>
              <a:gd name="T14" fmla="*/ 6515005 w 21600"/>
              <a:gd name="T15" fmla="*/ 46376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 rot="-5400000">
            <a:off x="4706781" y="2409807"/>
            <a:ext cx="2310709" cy="3816350"/>
          </a:xfrm>
          <a:prstGeom prst="homePlate">
            <a:avLst>
              <a:gd name="adj" fmla="val 25000"/>
            </a:avLst>
          </a:prstGeom>
          <a:noFill/>
          <a:ln w="762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 rot="5400000">
            <a:off x="4745329" y="426571"/>
            <a:ext cx="2233613" cy="3816350"/>
          </a:xfrm>
          <a:prstGeom prst="homePlate">
            <a:avLst>
              <a:gd name="adj" fmla="val 25000"/>
            </a:avLst>
          </a:prstGeom>
          <a:noFill/>
          <a:ln w="762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4744536" y="3954789"/>
            <a:ext cx="2233612" cy="936625"/>
          </a:xfrm>
          <a:prstGeom prst="triangle">
            <a:avLst>
              <a:gd name="adj" fmla="val 50000"/>
            </a:avLst>
          </a:prstGeom>
          <a:noFill/>
          <a:ln w="76200" cmpd="tri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 rot="10800000">
            <a:off x="4744536" y="1722764"/>
            <a:ext cx="2233612" cy="936625"/>
          </a:xfrm>
          <a:prstGeom prst="triangle">
            <a:avLst>
              <a:gd name="adj" fmla="val 50000"/>
            </a:avLst>
          </a:prstGeom>
          <a:noFill/>
          <a:ln w="76200" cmpd="tri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312736" y="1649739"/>
            <a:ext cx="1008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>
              <a:latin typeface="Calibri" pitchFamily="34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241298" y="4962852"/>
            <a:ext cx="1079500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dirty="0" smtClean="0">
                <a:latin typeface="Calibri" pitchFamily="34" charset="0"/>
              </a:rPr>
              <a:t>Self-awareness cultivation</a:t>
            </a:r>
            <a:endParaRPr lang="el-GR" sz="1000" dirty="0">
              <a:latin typeface="Calibri" pitchFamily="34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5970086" y="4962852"/>
            <a:ext cx="1728787" cy="430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100" dirty="0" smtClean="0">
                <a:latin typeface="Calibri" pitchFamily="34" charset="0"/>
              </a:rPr>
              <a:t> </a:t>
            </a:r>
            <a:r>
              <a:rPr lang="en-US" sz="1000" dirty="0" smtClean="0">
                <a:latin typeface="Calibri" pitchFamily="34" charset="0"/>
              </a:rPr>
              <a:t>Development of ambition</a:t>
            </a:r>
            <a:r>
              <a:rPr lang="el-GR" sz="1000" dirty="0" smtClean="0">
                <a:latin typeface="Calibri" pitchFamily="34" charset="0"/>
              </a:rPr>
              <a:t> </a:t>
            </a:r>
            <a:r>
              <a:rPr lang="el-GR" sz="1000" dirty="0">
                <a:latin typeface="Calibri" pitchFamily="34" charset="0"/>
              </a:rPr>
              <a:t>&amp; </a:t>
            </a:r>
            <a:r>
              <a:rPr lang="en-US" sz="1000" dirty="0" smtClean="0">
                <a:latin typeface="Calibri" pitchFamily="34" charset="0"/>
              </a:rPr>
              <a:t>pragmatism</a:t>
            </a:r>
            <a:endParaRPr lang="el-GR" sz="1000" dirty="0">
              <a:latin typeface="Calibri" pitchFamily="34" charset="0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900101" y="3586496"/>
            <a:ext cx="2286016" cy="2462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dirty="0" smtClean="0">
                <a:latin typeface="Calibri" pitchFamily="34" charset="0"/>
              </a:rPr>
              <a:t>Diffusion of Knowledge</a:t>
            </a:r>
            <a:endParaRPr lang="el-GR" sz="1000" dirty="0">
              <a:latin typeface="Calibri" pitchFamily="34" charset="0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4025399" y="1290964"/>
            <a:ext cx="1983515" cy="2462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dirty="0" smtClean="0">
                <a:latin typeface="Calibri" pitchFamily="34" charset="0"/>
              </a:rPr>
              <a:t>Entrepreneurship strengthening</a:t>
            </a:r>
            <a:endParaRPr lang="el-GR" sz="1000" dirty="0">
              <a:latin typeface="Calibri" pitchFamily="34" charset="0"/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6191795" y="1300480"/>
            <a:ext cx="1554479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dirty="0" smtClean="0">
                <a:latin typeface="Calibri" pitchFamily="34" charset="0"/>
              </a:rPr>
              <a:t>Fostering local development</a:t>
            </a:r>
            <a:endParaRPr lang="el-GR" sz="1000" dirty="0">
              <a:latin typeface="Calibri" pitchFamily="34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033461" y="2730827"/>
            <a:ext cx="1728787" cy="2462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dirty="0" smtClean="0">
                <a:latin typeface="Calibri" pitchFamily="34" charset="0"/>
              </a:rPr>
              <a:t>Free-access education </a:t>
            </a:r>
            <a:endParaRPr lang="el-GR" sz="1000" dirty="0">
              <a:latin typeface="Calibri" pitchFamily="34" charset="0"/>
            </a:endParaRP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3953961" y="5394652"/>
            <a:ext cx="4319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>
              <a:latin typeface="Calibri" pitchFamily="34" charset="0"/>
            </a:endParaRP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3723410" y="5538344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latin typeface="Calibri" pitchFamily="34" charset="0"/>
              </a:rPr>
              <a:t>Private initiative</a:t>
            </a:r>
            <a:endParaRPr lang="el-GR" dirty="0">
              <a:latin typeface="Calibri" pitchFamily="34" charset="0"/>
            </a:endParaRP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809498" y="641677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latin typeface="Calibri" pitchFamily="34" charset="0"/>
              </a:rPr>
              <a:t>Public </a:t>
            </a:r>
            <a:r>
              <a:rPr lang="en-US" dirty="0">
                <a:latin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</a:rPr>
              <a:t>ntervention</a:t>
            </a:r>
            <a:endParaRPr lang="el-GR" dirty="0">
              <a:latin typeface="Calibri" pitchFamily="34" charset="0"/>
            </a:endParaRP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8057648" y="3018164"/>
            <a:ext cx="1512888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latin typeface="Verdana" pitchFamily="34" charset="0"/>
              </a:rPr>
              <a:t>Civil </a:t>
            </a:r>
            <a:r>
              <a:rPr lang="en-US" sz="1200" dirty="0" smtClean="0">
                <a:latin typeface="Verdana" pitchFamily="34" charset="0"/>
              </a:rPr>
              <a:t>society</a:t>
            </a:r>
            <a:r>
              <a:rPr lang="el-GR" dirty="0" smtClean="0">
                <a:latin typeface="Calibri" pitchFamily="34" charset="0"/>
              </a:rPr>
              <a:t> </a:t>
            </a:r>
            <a:endParaRPr lang="el-GR" dirty="0">
              <a:latin typeface="Calibri" pitchFamily="34" charset="0"/>
            </a:endParaRP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2369636" y="2703885"/>
            <a:ext cx="1800225" cy="108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 sz="1200" dirty="0" smtClean="0">
                <a:latin typeface="Calibri" pitchFamily="34" charset="0"/>
              </a:rPr>
              <a:t>Supporting: </a:t>
            </a:r>
            <a:endParaRPr lang="el-GR" sz="1200" dirty="0" smtClean="0">
              <a:latin typeface="Calibri" pitchFamily="34" charset="0"/>
            </a:endParaRPr>
          </a:p>
          <a:p>
            <a:pPr>
              <a:spcBef>
                <a:spcPct val="10000"/>
              </a:spcBef>
              <a:buFontTx/>
              <a:buChar char="•"/>
            </a:pPr>
            <a:r>
              <a:rPr lang="en-US" sz="1200" dirty="0" smtClean="0">
                <a:latin typeface="Calibri" pitchFamily="34" charset="0"/>
              </a:rPr>
              <a:t>Democracy</a:t>
            </a:r>
            <a:endParaRPr lang="el-GR" sz="1200" dirty="0">
              <a:latin typeface="Calibri" pitchFamily="34" charset="0"/>
            </a:endParaRPr>
          </a:p>
          <a:p>
            <a:pPr>
              <a:spcBef>
                <a:spcPct val="10000"/>
              </a:spcBef>
              <a:buFontTx/>
              <a:buChar char="•"/>
            </a:pPr>
            <a:r>
              <a:rPr lang="en-US" sz="1200" dirty="0">
                <a:latin typeface="Calibri" pitchFamily="34" charset="0"/>
              </a:rPr>
              <a:t>Pluralism </a:t>
            </a:r>
            <a:endParaRPr lang="el-GR" sz="1200" dirty="0">
              <a:latin typeface="Calibri" pitchFamily="34" charset="0"/>
            </a:endParaRPr>
          </a:p>
          <a:p>
            <a:pPr>
              <a:spcBef>
                <a:spcPct val="10000"/>
              </a:spcBef>
              <a:buFontTx/>
              <a:buChar char="•"/>
            </a:pPr>
            <a:r>
              <a:rPr lang="en-US" sz="1200" dirty="0">
                <a:latin typeface="Calibri" pitchFamily="34" charset="0"/>
              </a:rPr>
              <a:t>Tolerance </a:t>
            </a:r>
            <a:endParaRPr lang="el-GR" sz="1200" dirty="0">
              <a:latin typeface="Calibri" pitchFamily="34" charset="0"/>
            </a:endParaRPr>
          </a:p>
          <a:p>
            <a:pPr>
              <a:spcBef>
                <a:spcPct val="10000"/>
              </a:spcBef>
              <a:buFontTx/>
              <a:buChar char="•"/>
            </a:pPr>
            <a:r>
              <a:rPr lang="en-US" sz="1200" dirty="0">
                <a:latin typeface="Calibri" pitchFamily="34" charset="0"/>
              </a:rPr>
              <a:t>Extroversion</a:t>
            </a:r>
            <a:r>
              <a:rPr lang="el-GR" sz="1200" dirty="0">
                <a:latin typeface="Calibri" pitchFamily="34" charset="0"/>
              </a:rPr>
              <a:t> </a:t>
            </a:r>
          </a:p>
        </p:txBody>
      </p:sp>
      <p:sp>
        <p:nvSpPr>
          <p:cNvPr id="22" name="21 - TextBox"/>
          <p:cNvSpPr txBox="1"/>
          <p:nvPr/>
        </p:nvSpPr>
        <p:spPr>
          <a:xfrm>
            <a:off x="1319350" y="679269"/>
            <a:ext cx="2286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Formation of an institutionally adaptive </a:t>
            </a:r>
          </a:p>
          <a:p>
            <a:pPr algn="ctr"/>
            <a:r>
              <a:rPr lang="en-US" sz="1400" b="1" dirty="0" smtClean="0"/>
              <a:t>socioeconomic system  </a:t>
            </a:r>
            <a:endParaRPr lang="el-GR" sz="1400" b="1" dirty="0"/>
          </a:p>
        </p:txBody>
      </p:sp>
      <p:sp>
        <p:nvSpPr>
          <p:cNvPr id="23" name="22 - Κυκλικό βέλος"/>
          <p:cNvSpPr/>
          <p:nvPr/>
        </p:nvSpPr>
        <p:spPr>
          <a:xfrm flipV="1">
            <a:off x="10254343" y="2220684"/>
            <a:ext cx="1658983" cy="1580599"/>
          </a:xfrm>
          <a:prstGeom prst="circularArrow">
            <a:avLst>
              <a:gd name="adj1" fmla="val 15694"/>
              <a:gd name="adj2" fmla="val 806605"/>
              <a:gd name="adj3" fmla="val 20548917"/>
              <a:gd name="adj4" fmla="val 53843"/>
              <a:gd name="adj5" fmla="val 78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24" name="23 - TextBox"/>
          <p:cNvSpPr txBox="1"/>
          <p:nvPr/>
        </p:nvSpPr>
        <p:spPr>
          <a:xfrm>
            <a:off x="10587446" y="2675965"/>
            <a:ext cx="1058688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Current </a:t>
            </a:r>
          </a:p>
          <a:p>
            <a:pPr algn="ctr"/>
            <a:r>
              <a:rPr lang="en-US" sz="1200" dirty="0"/>
              <a:t>g</a:t>
            </a:r>
            <a:r>
              <a:rPr lang="en-US" sz="1200" dirty="0" smtClean="0"/>
              <a:t>lobal</a:t>
            </a:r>
          </a:p>
          <a:p>
            <a:pPr algn="ctr"/>
            <a:r>
              <a:rPr lang="en-US" sz="1200" dirty="0" smtClean="0"/>
              <a:t> restructuring</a:t>
            </a:r>
            <a:endParaRPr lang="el-GR" dirty="0"/>
          </a:p>
        </p:txBody>
      </p:sp>
      <p:sp>
        <p:nvSpPr>
          <p:cNvPr id="25" name="24 - Επεξήγηση με παραλληλόγραμμο"/>
          <p:cNvSpPr/>
          <p:nvPr/>
        </p:nvSpPr>
        <p:spPr>
          <a:xfrm>
            <a:off x="9575074" y="4336868"/>
            <a:ext cx="1397726" cy="952283"/>
          </a:xfrm>
          <a:prstGeom prst="wedgeRectCallout">
            <a:avLst>
              <a:gd name="adj1" fmla="val -311914"/>
              <a:gd name="adj2" fmla="val -162471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Institutional innovations and structural reforms</a:t>
            </a:r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940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- Ραβδωτό δεξιό βέλος"/>
          <p:cNvSpPr/>
          <p:nvPr/>
        </p:nvSpPr>
        <p:spPr>
          <a:xfrm>
            <a:off x="1381125" y="1800225"/>
            <a:ext cx="8659813" cy="4337050"/>
          </a:xfrm>
          <a:prstGeom prst="stripedRightArrow">
            <a:avLst>
              <a:gd name="adj1" fmla="val 87651"/>
              <a:gd name="adj2" fmla="val 50412"/>
            </a:avLst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5" name="3 - TextBox"/>
          <p:cNvSpPr txBox="1">
            <a:spLocks noChangeArrowheads="1"/>
          </p:cNvSpPr>
          <p:nvPr/>
        </p:nvSpPr>
        <p:spPr bwMode="auto">
          <a:xfrm>
            <a:off x="2066924" y="2181225"/>
            <a:ext cx="502620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Structural change of the global co-evolution “rules”</a:t>
            </a:r>
            <a:endParaRPr lang="el-GR" sz="1600" dirty="0">
              <a:latin typeface="Calibri" pitchFamily="34" charset="0"/>
            </a:endParaRPr>
          </a:p>
        </p:txBody>
      </p:sp>
      <p:sp>
        <p:nvSpPr>
          <p:cNvPr id="7" name="10 - Πεντάγωνο"/>
          <p:cNvSpPr/>
          <p:nvPr/>
        </p:nvSpPr>
        <p:spPr>
          <a:xfrm>
            <a:off x="628649" y="3638550"/>
            <a:ext cx="1704975" cy="762000"/>
          </a:xfrm>
          <a:prstGeom prst="homePlat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/>
              <a:t>Feedback of global dynamics</a:t>
            </a:r>
            <a:endParaRPr lang="el-GR" sz="1400" dirty="0"/>
          </a:p>
        </p:txBody>
      </p:sp>
      <p:sp>
        <p:nvSpPr>
          <p:cNvPr id="8" name="5 - Κορνίζα"/>
          <p:cNvSpPr/>
          <p:nvPr/>
        </p:nvSpPr>
        <p:spPr>
          <a:xfrm>
            <a:off x="4135438" y="3756025"/>
            <a:ext cx="4176712" cy="1690688"/>
          </a:xfrm>
          <a:prstGeom prst="beve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l-GR" sz="14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Local, national and regional socioeconomic systems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-Change of thinking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-Change of action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9" name="6 - Οδοντωτό δεξιό βέλος"/>
          <p:cNvSpPr/>
          <p:nvPr/>
        </p:nvSpPr>
        <p:spPr>
          <a:xfrm rot="5400000">
            <a:off x="4059237" y="3389313"/>
            <a:ext cx="1223963" cy="484188"/>
          </a:xfrm>
          <a:prstGeom prst="notchedRightArrow">
            <a:avLst/>
          </a:prstGeom>
          <a:solidFill>
            <a:schemeClr val="accent1">
              <a:lumMod val="60000"/>
              <a:lumOff val="4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10" name="8 - Οδοντωτό δεξιό βέλος"/>
          <p:cNvSpPr/>
          <p:nvPr/>
        </p:nvSpPr>
        <p:spPr>
          <a:xfrm rot="16200000">
            <a:off x="7372350" y="3581400"/>
            <a:ext cx="649288" cy="287338"/>
          </a:xfrm>
          <a:prstGeom prst="notchedRightArrow">
            <a:avLst/>
          </a:prstGeom>
          <a:solidFill>
            <a:schemeClr val="accent1">
              <a:lumMod val="60000"/>
              <a:lumOff val="4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11" name="9 - Επεξήγηση με τετραπλό βέλος"/>
          <p:cNvSpPr/>
          <p:nvPr/>
        </p:nvSpPr>
        <p:spPr>
          <a:xfrm>
            <a:off x="5143500" y="3036888"/>
            <a:ext cx="2160588" cy="1150937"/>
          </a:xfrm>
          <a:prstGeom prst="quadArrowCallou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/>
              <a:t>Continuous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/>
              <a:t>re-synthesis</a:t>
            </a:r>
            <a:endParaRPr lang="el-GR" sz="1200" dirty="0"/>
          </a:p>
        </p:txBody>
      </p:sp>
      <p:sp>
        <p:nvSpPr>
          <p:cNvPr id="12" name="11 - Καμπύλο βέλος προς τα επάνω"/>
          <p:cNvSpPr/>
          <p:nvPr/>
        </p:nvSpPr>
        <p:spPr>
          <a:xfrm>
            <a:off x="4962525" y="3552825"/>
            <a:ext cx="2590800" cy="762000"/>
          </a:xfrm>
          <a:prstGeom prst="curved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13" name="12 - Καμπύλο βέλος προς τα επάνω"/>
          <p:cNvSpPr/>
          <p:nvPr/>
        </p:nvSpPr>
        <p:spPr>
          <a:xfrm flipV="1">
            <a:off x="4886325" y="2562225"/>
            <a:ext cx="2743200" cy="762000"/>
          </a:xfrm>
          <a:prstGeom prst="curved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17" name="Καμπύλο βέλος προς τα κάτω 16"/>
          <p:cNvSpPr/>
          <p:nvPr/>
        </p:nvSpPr>
        <p:spPr>
          <a:xfrm rot="10800000">
            <a:off x="571500" y="4305298"/>
            <a:ext cx="9296399" cy="2162176"/>
          </a:xfrm>
          <a:prstGeom prst="curvedDownArrow">
            <a:avLst>
              <a:gd name="adj1" fmla="val 19227"/>
              <a:gd name="adj2" fmla="val 97720"/>
              <a:gd name="adj3" fmla="val 213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8" name="10 - Πεντάγωνο"/>
          <p:cNvSpPr/>
          <p:nvPr/>
        </p:nvSpPr>
        <p:spPr>
          <a:xfrm>
            <a:off x="9048749" y="3590925"/>
            <a:ext cx="1704975" cy="762000"/>
          </a:xfrm>
          <a:prstGeom prst="homePlat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/>
              <a:t>Global dynamics</a:t>
            </a:r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2536114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- Έλλειψη"/>
          <p:cNvSpPr/>
          <p:nvPr/>
        </p:nvSpPr>
        <p:spPr>
          <a:xfrm>
            <a:off x="3563938" y="2165335"/>
            <a:ext cx="4319587" cy="309721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5" name="3 - TextBox"/>
          <p:cNvSpPr txBox="1">
            <a:spLocks noChangeArrowheads="1"/>
          </p:cNvSpPr>
          <p:nvPr/>
        </p:nvSpPr>
        <p:spPr bwMode="auto">
          <a:xfrm>
            <a:off x="4515202" y="4478322"/>
            <a:ext cx="25548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dirty="0" smtClean="0">
                <a:latin typeface="Calibri" pitchFamily="34" charset="0"/>
              </a:rPr>
              <a:t>Socioeconomic system dynamics</a:t>
            </a:r>
            <a:endParaRPr lang="el-GR" sz="1400" dirty="0">
              <a:latin typeface="Calibri" pitchFamily="34" charset="0"/>
            </a:endParaRPr>
          </a:p>
        </p:txBody>
      </p:sp>
      <p:sp>
        <p:nvSpPr>
          <p:cNvPr id="6" name="4 - Επεξήγηση με δεξιό βέλος"/>
          <p:cNvSpPr/>
          <p:nvPr/>
        </p:nvSpPr>
        <p:spPr>
          <a:xfrm>
            <a:off x="3706813" y="3246422"/>
            <a:ext cx="1873250" cy="914400"/>
          </a:xfrm>
          <a:prstGeom prst="rightArrowCallout">
            <a:avLst>
              <a:gd name="adj1" fmla="val 25000"/>
              <a:gd name="adj2" fmla="val 25000"/>
              <a:gd name="adj3" fmla="val 68077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dirty="0"/>
              <a:t>Inclusive Institutions</a:t>
            </a:r>
            <a:endParaRPr lang="el-GR" sz="1700" dirty="0"/>
          </a:p>
        </p:txBody>
      </p:sp>
      <p:sp>
        <p:nvSpPr>
          <p:cNvPr id="7" name="5 - Επεξήγηση με αριστερό βέλος"/>
          <p:cNvSpPr/>
          <p:nvPr/>
        </p:nvSpPr>
        <p:spPr>
          <a:xfrm>
            <a:off x="5938838" y="3246422"/>
            <a:ext cx="1855802" cy="1008063"/>
          </a:xfrm>
          <a:prstGeom prst="leftArrowCallout">
            <a:avLst>
              <a:gd name="adj1" fmla="val 25000"/>
              <a:gd name="adj2" fmla="val 25000"/>
              <a:gd name="adj3" fmla="val 51862"/>
              <a:gd name="adj4" fmla="val 64977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dirty="0"/>
              <a:t>Extractive Institutions</a:t>
            </a:r>
            <a:r>
              <a:rPr lang="el-GR" sz="1700" dirty="0"/>
              <a:t> </a:t>
            </a:r>
          </a:p>
        </p:txBody>
      </p:sp>
      <p:sp>
        <p:nvSpPr>
          <p:cNvPr id="8" name="7 - Έκρηξη 2"/>
          <p:cNvSpPr/>
          <p:nvPr/>
        </p:nvSpPr>
        <p:spPr>
          <a:xfrm>
            <a:off x="5435600" y="3389297"/>
            <a:ext cx="647700" cy="554038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9" name="9 - Βέλος λυγισμένο προς τα επάνω"/>
          <p:cNvSpPr/>
          <p:nvPr/>
        </p:nvSpPr>
        <p:spPr>
          <a:xfrm rot="16200000">
            <a:off x="4187031" y="1972454"/>
            <a:ext cx="2219325" cy="73183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10" name="11 - Βέλος λυγισμένο προς τα επάνω"/>
          <p:cNvSpPr/>
          <p:nvPr/>
        </p:nvSpPr>
        <p:spPr>
          <a:xfrm rot="5400000" flipH="1">
            <a:off x="5117307" y="1907366"/>
            <a:ext cx="2160587" cy="803275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11" name="13 - Επεξήγηση με στρογγυλεμένο παραλληλόγραμμο"/>
          <p:cNvSpPr/>
          <p:nvPr/>
        </p:nvSpPr>
        <p:spPr>
          <a:xfrm>
            <a:off x="2482850" y="2020872"/>
            <a:ext cx="2138363" cy="936625"/>
          </a:xfrm>
          <a:prstGeom prst="wedgeRoundRectCallout">
            <a:avLst>
              <a:gd name="adj1" fmla="val 88059"/>
              <a:gd name="adj2" fmla="val 512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Prevalence of Inclusive Institutions</a:t>
            </a:r>
            <a:endParaRPr lang="el-GR" dirty="0"/>
          </a:p>
        </p:txBody>
      </p:sp>
      <p:sp>
        <p:nvSpPr>
          <p:cNvPr id="12" name="14 - Επεξήγηση με στρογγυλεμένο παραλληλόγραμμο"/>
          <p:cNvSpPr/>
          <p:nvPr/>
        </p:nvSpPr>
        <p:spPr>
          <a:xfrm>
            <a:off x="6601188" y="1985553"/>
            <a:ext cx="2159000" cy="1005009"/>
          </a:xfrm>
          <a:prstGeom prst="wedgeRoundRectCallout">
            <a:avLst>
              <a:gd name="adj1" fmla="val -76935"/>
              <a:gd name="adj2" fmla="val 757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Prevalence of Extractive</a:t>
            </a:r>
            <a:r>
              <a:rPr lang="el-GR" dirty="0"/>
              <a:t> </a:t>
            </a:r>
            <a:r>
              <a:rPr lang="en-US" dirty="0"/>
              <a:t>Institutions</a:t>
            </a:r>
            <a:endParaRPr lang="el-GR" dirty="0"/>
          </a:p>
        </p:txBody>
      </p:sp>
      <p:sp>
        <p:nvSpPr>
          <p:cNvPr id="13" name="15 - Διάγραμμα ροής: Εναλλακτική διεργασία"/>
          <p:cNvSpPr/>
          <p:nvPr/>
        </p:nvSpPr>
        <p:spPr>
          <a:xfrm>
            <a:off x="3563938" y="1085835"/>
            <a:ext cx="1366837" cy="612775"/>
          </a:xfrm>
          <a:prstGeom prst="flowChartAlternateProces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National Prosperity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4" name="16 - Διάγραμμα ροής: Εναλλακτική διεργασία"/>
          <p:cNvSpPr/>
          <p:nvPr/>
        </p:nvSpPr>
        <p:spPr>
          <a:xfrm>
            <a:off x="6588125" y="1085835"/>
            <a:ext cx="1223963" cy="612775"/>
          </a:xfrm>
          <a:prstGeom prst="flowChartAlternateProcess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National Poverty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5" name="17 - Καμπύλο δεξιό βέλος"/>
          <p:cNvSpPr/>
          <p:nvPr/>
        </p:nvSpPr>
        <p:spPr>
          <a:xfrm>
            <a:off x="1547813" y="1157272"/>
            <a:ext cx="2087562" cy="3097213"/>
          </a:xfrm>
          <a:prstGeom prst="curved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16" name="18 - Καμπύλο δεξιό βέλος"/>
          <p:cNvSpPr/>
          <p:nvPr/>
        </p:nvSpPr>
        <p:spPr>
          <a:xfrm flipH="1">
            <a:off x="7798525" y="1240971"/>
            <a:ext cx="1740761" cy="3084950"/>
          </a:xfrm>
          <a:prstGeom prst="curved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17" name="22 - Επεξήγηση με παραλληλόγραμμο"/>
          <p:cNvSpPr/>
          <p:nvPr/>
        </p:nvSpPr>
        <p:spPr>
          <a:xfrm>
            <a:off x="7723202" y="4456109"/>
            <a:ext cx="2341593" cy="1428760"/>
          </a:xfrm>
          <a:prstGeom prst="wedgeRectCallout">
            <a:avLst>
              <a:gd name="adj1" fmla="val -54852"/>
              <a:gd name="adj2" fmla="val -98979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300" dirty="0">
                <a:solidFill>
                  <a:sysClr val="windowText" lastClr="000000"/>
                </a:solidFill>
              </a:rPr>
              <a:t> </a:t>
            </a:r>
            <a:r>
              <a:rPr lang="en-US" sz="1300" dirty="0" smtClean="0">
                <a:solidFill>
                  <a:sysClr val="windowText" lastClr="000000"/>
                </a:solidFill>
              </a:rPr>
              <a:t>Extraction of resources by the elites</a:t>
            </a:r>
            <a:endParaRPr lang="el-GR" sz="1300" dirty="0">
              <a:solidFill>
                <a:sysClr val="windowText" lastClr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300" dirty="0">
                <a:solidFill>
                  <a:sysClr val="windowText" lastClr="000000"/>
                </a:solidFill>
              </a:rPr>
              <a:t> Lack of </a:t>
            </a:r>
            <a:r>
              <a:rPr lang="en-US" sz="1300" dirty="0" smtClean="0">
                <a:solidFill>
                  <a:sysClr val="windowText" lastClr="000000"/>
                </a:solidFill>
              </a:rPr>
              <a:t>development incentives</a:t>
            </a:r>
            <a:endParaRPr lang="en-US" sz="1300" dirty="0">
              <a:solidFill>
                <a:sysClr val="windowText" lastClr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300" dirty="0">
                <a:solidFill>
                  <a:sysClr val="windowText" lastClr="000000"/>
                </a:solidFill>
              </a:rPr>
              <a:t> Concentration of power </a:t>
            </a:r>
            <a:r>
              <a:rPr lang="en-US" sz="1300" dirty="0" smtClean="0">
                <a:solidFill>
                  <a:sysClr val="windowText" lastClr="000000"/>
                </a:solidFill>
              </a:rPr>
              <a:t>by the elites</a:t>
            </a:r>
            <a:endParaRPr lang="el-GR" sz="1300" dirty="0">
              <a:solidFill>
                <a:sysClr val="windowText" lastClr="000000"/>
              </a:solidFill>
            </a:endParaRPr>
          </a:p>
        </p:txBody>
      </p:sp>
      <p:sp>
        <p:nvSpPr>
          <p:cNvPr id="18" name="23 - Επεξήγηση με παραλληλόγραμμο"/>
          <p:cNvSpPr/>
          <p:nvPr/>
        </p:nvSpPr>
        <p:spPr>
          <a:xfrm>
            <a:off x="1547812" y="4541822"/>
            <a:ext cx="2460613" cy="1200171"/>
          </a:xfrm>
          <a:prstGeom prst="wedgeRectCallout">
            <a:avLst>
              <a:gd name="adj1" fmla="val 43422"/>
              <a:gd name="adj2" fmla="val -96129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300" dirty="0">
                <a:solidFill>
                  <a:sysClr val="windowText" lastClr="000000"/>
                </a:solidFill>
              </a:rPr>
              <a:t> Securing private property rights</a:t>
            </a:r>
            <a:endParaRPr lang="el-GR" sz="1300" dirty="0">
              <a:solidFill>
                <a:sysClr val="windowText" lastClr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300" dirty="0">
                <a:solidFill>
                  <a:sysClr val="windowText" lastClr="000000"/>
                </a:solidFill>
              </a:rPr>
              <a:t> Encouraging investments in new technologies and skills</a:t>
            </a:r>
            <a:endParaRPr lang="el-GR" sz="1300" dirty="0">
              <a:solidFill>
                <a:sysClr val="windowText" lastClr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300" dirty="0">
                <a:solidFill>
                  <a:sysClr val="windowText" lastClr="000000"/>
                </a:solidFill>
              </a:rPr>
              <a:t> Power distribution in a pluralistic way</a:t>
            </a:r>
            <a:endParaRPr lang="el-GR" sz="13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379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34343" y="1447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5" name="Αντικείμενο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0075416"/>
              </p:ext>
            </p:extLst>
          </p:nvPr>
        </p:nvGraphicFramePr>
        <p:xfrm>
          <a:off x="3526972" y="1045029"/>
          <a:ext cx="4572000" cy="40277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Slide" r:id="rId4" imgW="4570541" imgH="3427323" progId="PowerPoint.Slide.12">
                  <p:embed/>
                </p:oleObj>
              </mc:Choice>
              <mc:Fallback>
                <p:oleObj name="Slide" r:id="rId4" imgW="4570541" imgH="3427323" progId="PowerPoint.Slide.12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6972" y="1045029"/>
                        <a:ext cx="4572000" cy="40277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0818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30 - Στρογγυλεμένο ορθογώνιο"/>
          <p:cNvSpPr/>
          <p:nvPr/>
        </p:nvSpPr>
        <p:spPr>
          <a:xfrm>
            <a:off x="4101737" y="2599509"/>
            <a:ext cx="3958045" cy="237744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5" name="18 - Ορθογώνιο"/>
          <p:cNvSpPr/>
          <p:nvPr/>
        </p:nvSpPr>
        <p:spPr>
          <a:xfrm>
            <a:off x="5407932" y="3258222"/>
            <a:ext cx="1152525" cy="10525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Public Policy </a:t>
            </a:r>
            <a:br>
              <a:rPr lang="en-US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Mechanisms</a:t>
            </a:r>
            <a:endParaRPr lang="el-GR" sz="11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19 - Έλλειψη"/>
          <p:cNvSpPr/>
          <p:nvPr/>
        </p:nvSpPr>
        <p:spPr>
          <a:xfrm>
            <a:off x="1556657" y="3329660"/>
            <a:ext cx="2195513" cy="1130300"/>
          </a:xfrm>
          <a:prstGeom prst="ellipse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/>
              <a:t>Managerial Modernization</a:t>
            </a:r>
            <a:endParaRPr lang="el-GR" sz="1600" dirty="0"/>
          </a:p>
        </p:txBody>
      </p:sp>
      <p:sp>
        <p:nvSpPr>
          <p:cNvPr id="20" name="20 - Έλλειψη"/>
          <p:cNvSpPr/>
          <p:nvPr/>
        </p:nvSpPr>
        <p:spPr>
          <a:xfrm>
            <a:off x="4833257" y="881735"/>
            <a:ext cx="2159000" cy="1130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/>
              <a:t>Strategic Repositioning</a:t>
            </a:r>
            <a:endParaRPr lang="el-GR" sz="1600" dirty="0"/>
          </a:p>
        </p:txBody>
      </p:sp>
      <p:sp>
        <p:nvSpPr>
          <p:cNvPr id="21" name="21 - Έλλειψη"/>
          <p:cNvSpPr/>
          <p:nvPr/>
        </p:nvSpPr>
        <p:spPr>
          <a:xfrm>
            <a:off x="8576582" y="3258222"/>
            <a:ext cx="1873250" cy="1130300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/>
              <a:t>Technological Progress</a:t>
            </a:r>
            <a:r>
              <a:rPr lang="el-GR" sz="1600"/>
              <a:t> </a:t>
            </a:r>
            <a:endParaRPr lang="el-GR" sz="1600" dirty="0"/>
          </a:p>
        </p:txBody>
      </p:sp>
      <p:sp>
        <p:nvSpPr>
          <p:cNvPr id="22" name="23 - Καμπύλο αριστερό βέλος"/>
          <p:cNvSpPr/>
          <p:nvPr/>
        </p:nvSpPr>
        <p:spPr>
          <a:xfrm rot="18315493">
            <a:off x="8189232" y="484860"/>
            <a:ext cx="558800" cy="2952750"/>
          </a:xfrm>
          <a:prstGeom prst="curvedLeftArrow">
            <a:avLst>
              <a:gd name="adj1" fmla="val 25000"/>
              <a:gd name="adj2" fmla="val 42372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3" name="24 - Καμπύλο αριστερό βέλος"/>
          <p:cNvSpPr/>
          <p:nvPr/>
        </p:nvSpPr>
        <p:spPr>
          <a:xfrm rot="13874758">
            <a:off x="3180669" y="686473"/>
            <a:ext cx="612775" cy="2705100"/>
          </a:xfrm>
          <a:prstGeom prst="curvedLeftArrow">
            <a:avLst>
              <a:gd name="adj1" fmla="val 25000"/>
              <a:gd name="adj2" fmla="val 42372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4" name="25 - Καμπύλο αριστερό βέλος"/>
          <p:cNvSpPr/>
          <p:nvPr/>
        </p:nvSpPr>
        <p:spPr>
          <a:xfrm rot="5400000">
            <a:off x="5859577" y="2085853"/>
            <a:ext cx="538162" cy="7058025"/>
          </a:xfrm>
          <a:prstGeom prst="curvedLeftArrow">
            <a:avLst>
              <a:gd name="adj1" fmla="val 25000"/>
              <a:gd name="adj2" fmla="val 42372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5" name="26 - Καμπύλο αριστερό βέλος"/>
          <p:cNvSpPr/>
          <p:nvPr/>
        </p:nvSpPr>
        <p:spPr>
          <a:xfrm rot="5400000" flipV="1">
            <a:off x="5896088" y="1617542"/>
            <a:ext cx="536575" cy="7129462"/>
          </a:xfrm>
          <a:prstGeom prst="curvedLeftArrow">
            <a:avLst>
              <a:gd name="adj1" fmla="val 25000"/>
              <a:gd name="adj2" fmla="val 42372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6" name="27 - Καμπύλο αριστερό βέλος"/>
          <p:cNvSpPr/>
          <p:nvPr/>
        </p:nvSpPr>
        <p:spPr>
          <a:xfrm rot="18315493" flipV="1">
            <a:off x="8415451" y="-111247"/>
            <a:ext cx="708025" cy="3675063"/>
          </a:xfrm>
          <a:prstGeom prst="curvedLeftArrow">
            <a:avLst>
              <a:gd name="adj1" fmla="val 25000"/>
              <a:gd name="adj2" fmla="val 42372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7" name="28 - Καμπύλο αριστερό βέλος"/>
          <p:cNvSpPr/>
          <p:nvPr/>
        </p:nvSpPr>
        <p:spPr>
          <a:xfrm rot="13874758" flipV="1">
            <a:off x="2817132" y="-51716"/>
            <a:ext cx="822325" cy="3625851"/>
          </a:xfrm>
          <a:prstGeom prst="curvedLeftArrow">
            <a:avLst>
              <a:gd name="adj1" fmla="val 25000"/>
              <a:gd name="adj2" fmla="val 42372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8" name="29 - Βέλος επάνω-κάτω"/>
          <p:cNvSpPr/>
          <p:nvPr/>
        </p:nvSpPr>
        <p:spPr>
          <a:xfrm>
            <a:off x="5696857" y="1816772"/>
            <a:ext cx="484188" cy="649288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29" name="30 - Αριστερό-δεξιό βέλος"/>
          <p:cNvSpPr/>
          <p:nvPr/>
        </p:nvSpPr>
        <p:spPr>
          <a:xfrm>
            <a:off x="3464832" y="3616997"/>
            <a:ext cx="576263" cy="48577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30" name="31 - Αριστερό-δεξιό βέλος"/>
          <p:cNvSpPr/>
          <p:nvPr/>
        </p:nvSpPr>
        <p:spPr>
          <a:xfrm>
            <a:off x="8144782" y="3545560"/>
            <a:ext cx="576263" cy="48418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32" name="31 - TextBox"/>
          <p:cNvSpPr txBox="1"/>
          <p:nvPr/>
        </p:nvSpPr>
        <p:spPr>
          <a:xfrm>
            <a:off x="4415245" y="2677886"/>
            <a:ext cx="3487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Institutional Innovation Framework</a:t>
            </a:r>
            <a:endParaRPr lang="el-GR" dirty="0"/>
          </a:p>
        </p:txBody>
      </p:sp>
      <p:sp>
        <p:nvSpPr>
          <p:cNvPr id="33" name="14 - Αριστερό-δεξιό βέλος"/>
          <p:cNvSpPr/>
          <p:nvPr/>
        </p:nvSpPr>
        <p:spPr bwMode="auto">
          <a:xfrm rot="5400000">
            <a:off x="5741597" y="3080184"/>
            <a:ext cx="412833" cy="254000"/>
          </a:xfrm>
          <a:prstGeom prst="left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34" name="33 - Αριστερό-δεξιό βέλος"/>
          <p:cNvSpPr/>
          <p:nvPr/>
        </p:nvSpPr>
        <p:spPr>
          <a:xfrm>
            <a:off x="4323806" y="3579223"/>
            <a:ext cx="1216152" cy="484632"/>
          </a:xfrm>
          <a:prstGeom prst="left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34 - Αριστερό-δεξιό βέλος"/>
          <p:cNvSpPr/>
          <p:nvPr/>
        </p:nvSpPr>
        <p:spPr>
          <a:xfrm>
            <a:off x="6448697" y="3561806"/>
            <a:ext cx="1216152" cy="484632"/>
          </a:xfrm>
          <a:prstGeom prst="left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4489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- Κανονικό πεντάγωνο"/>
          <p:cNvSpPr/>
          <p:nvPr/>
        </p:nvSpPr>
        <p:spPr>
          <a:xfrm>
            <a:off x="1601821" y="19455"/>
            <a:ext cx="8763000" cy="6685822"/>
          </a:xfrm>
          <a:prstGeom prst="pentagon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grpSp>
        <p:nvGrpSpPr>
          <p:cNvPr id="5" name="Diagram 3">
            <a:extLst>
              <a:ext uri="{FF2B5EF4-FFF2-40B4-BE49-F238E27FC236}">
                <a16:creationId xmlns:a16="http://schemas.microsoft.com/office/drawing/2014/main" xmlns="" id="{F7BC95E4-82A2-408A-893A-C6386E26197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557271" y="1004700"/>
            <a:ext cx="6924360" cy="5567118"/>
            <a:chOff x="1680" y="936"/>
            <a:chExt cx="2583" cy="2557"/>
          </a:xfrm>
        </p:grpSpPr>
        <p:sp>
          <p:nvSpPr>
            <p:cNvPr id="6" name="_s2052">
              <a:extLst>
                <a:ext uri="{FF2B5EF4-FFF2-40B4-BE49-F238E27FC236}">
                  <a16:creationId xmlns:a16="http://schemas.microsoft.com/office/drawing/2014/main" xmlns="" id="{E5E214F3-8D1A-4380-AD4D-70BE85644CF4}"/>
                </a:ext>
              </a:extLst>
            </p:cNvPr>
            <p:cNvSpPr>
              <a:spLocks noChangeArrowheads="1" noTextEdit="1"/>
            </p:cNvSpPr>
            <p:nvPr/>
          </p:nvSpPr>
          <p:spPr bwMode="auto">
            <a:xfrm>
              <a:off x="2146" y="936"/>
              <a:ext cx="1469" cy="1469"/>
            </a:xfrm>
            <a:custGeom>
              <a:avLst/>
              <a:gdLst>
                <a:gd name="G0" fmla="+- -5505024 0 0"/>
                <a:gd name="G1" fmla="+- -7471104 0 0"/>
                <a:gd name="G2" fmla="+- -5505024 0 -7471104"/>
                <a:gd name="G3" fmla="+- 10800 0 0"/>
                <a:gd name="G4" fmla="+- 0 0 -5505024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7471104"/>
                <a:gd name="G10" fmla="+- 7200 0 2700"/>
                <a:gd name="G11" fmla="cos G10 -5505024"/>
                <a:gd name="G12" fmla="sin G10 -5505024"/>
                <a:gd name="G13" fmla="cos 13500 -5505024"/>
                <a:gd name="G14" fmla="sin 13500 -5505024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505024"/>
                <a:gd name="G22" fmla="sin G20 -5505024"/>
                <a:gd name="G23" fmla="+- G21 10800 0"/>
                <a:gd name="G24" fmla="+- G12 G23 G22"/>
                <a:gd name="G25" fmla="+- G22 G23 G11"/>
                <a:gd name="G26" fmla="cos 10800 -5505024"/>
                <a:gd name="G27" fmla="sin 10800 -5505024"/>
                <a:gd name="G28" fmla="cos 7200 -5505024"/>
                <a:gd name="G29" fmla="sin 7200 -5505024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471104"/>
                <a:gd name="G36" fmla="sin G34 -7471104"/>
                <a:gd name="G37" fmla="+/ -7471104 -5505024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9110 w 21600"/>
                <a:gd name="T5" fmla="*/ 132 h 21600"/>
                <a:gd name="T6" fmla="*/ 7139 w 21600"/>
                <a:gd name="T7" fmla="*/ 2578 h 21600"/>
                <a:gd name="T8" fmla="*/ 9673 w 21600"/>
                <a:gd name="T9" fmla="*/ 3688 h 21600"/>
                <a:gd name="T10" fmla="*/ 12211 w 21600"/>
                <a:gd name="T11" fmla="*/ -2627 h 21600"/>
                <a:gd name="T12" fmla="*/ 16215 w 21600"/>
                <a:gd name="T13" fmla="*/ 2319 h 21600"/>
                <a:gd name="T14" fmla="*/ 11270 w 21600"/>
                <a:gd name="T15" fmla="*/ 6324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1552" y="3639"/>
                  </a:moveTo>
                  <a:cubicBezTo>
                    <a:pt x="11302" y="3613"/>
                    <a:pt x="11051" y="3600"/>
                    <a:pt x="10800" y="3600"/>
                  </a:cubicBezTo>
                  <a:cubicBezTo>
                    <a:pt x="9790" y="3600"/>
                    <a:pt x="8793" y="3812"/>
                    <a:pt x="7871" y="4222"/>
                  </a:cubicBezTo>
                  <a:lnTo>
                    <a:pt x="6407" y="933"/>
                  </a:lnTo>
                  <a:cubicBezTo>
                    <a:pt x="7789" y="318"/>
                    <a:pt x="9286" y="0"/>
                    <a:pt x="10800" y="0"/>
                  </a:cubicBezTo>
                  <a:cubicBezTo>
                    <a:pt x="11177" y="0"/>
                    <a:pt x="11553" y="19"/>
                    <a:pt x="11928" y="59"/>
                  </a:cubicBezTo>
                  <a:lnTo>
                    <a:pt x="12211" y="-2627"/>
                  </a:lnTo>
                  <a:lnTo>
                    <a:pt x="16215" y="2319"/>
                  </a:lnTo>
                  <a:lnTo>
                    <a:pt x="11270" y="6324"/>
                  </a:lnTo>
                  <a:lnTo>
                    <a:pt x="11552" y="3639"/>
                  </a:ln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_s2053">
              <a:extLst>
                <a:ext uri="{FF2B5EF4-FFF2-40B4-BE49-F238E27FC236}">
                  <a16:creationId xmlns:a16="http://schemas.microsoft.com/office/drawing/2014/main" xmlns="" id="{D40339EA-A6AA-43BE-80D9-7B370B1F3AFA}"/>
                </a:ext>
              </a:extLst>
            </p:cNvPr>
            <p:cNvSpPr>
              <a:spLocks noChangeArrowheads="1" noTextEdit="1"/>
            </p:cNvSpPr>
            <p:nvPr/>
          </p:nvSpPr>
          <p:spPr bwMode="auto">
            <a:xfrm rot="4320000">
              <a:off x="2612" y="1274"/>
              <a:ext cx="1469" cy="1469"/>
            </a:xfrm>
            <a:custGeom>
              <a:avLst/>
              <a:gdLst>
                <a:gd name="G0" fmla="+- -5505024 0 0"/>
                <a:gd name="G1" fmla="+- -7471104 0 0"/>
                <a:gd name="G2" fmla="+- -5505024 0 -7471104"/>
                <a:gd name="G3" fmla="+- 10800 0 0"/>
                <a:gd name="G4" fmla="+- 0 0 -5505024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7471104"/>
                <a:gd name="G10" fmla="+- 7200 0 2700"/>
                <a:gd name="G11" fmla="cos G10 -5505024"/>
                <a:gd name="G12" fmla="sin G10 -5505024"/>
                <a:gd name="G13" fmla="cos 13500 -5505024"/>
                <a:gd name="G14" fmla="sin 13500 -5505024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505024"/>
                <a:gd name="G22" fmla="sin G20 -5505024"/>
                <a:gd name="G23" fmla="+- G21 10800 0"/>
                <a:gd name="G24" fmla="+- G12 G23 G22"/>
                <a:gd name="G25" fmla="+- G22 G23 G11"/>
                <a:gd name="G26" fmla="cos 10800 -5505024"/>
                <a:gd name="G27" fmla="sin 10800 -5505024"/>
                <a:gd name="G28" fmla="cos 7200 -5505024"/>
                <a:gd name="G29" fmla="sin 7200 -5505024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471104"/>
                <a:gd name="G36" fmla="sin G34 -7471104"/>
                <a:gd name="G37" fmla="+/ -7471104 -5505024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9110 w 21600"/>
                <a:gd name="T5" fmla="*/ 132 h 21600"/>
                <a:gd name="T6" fmla="*/ 7139 w 21600"/>
                <a:gd name="T7" fmla="*/ 2578 h 21600"/>
                <a:gd name="T8" fmla="*/ 9673 w 21600"/>
                <a:gd name="T9" fmla="*/ 3688 h 21600"/>
                <a:gd name="T10" fmla="*/ 12211 w 21600"/>
                <a:gd name="T11" fmla="*/ -2627 h 21600"/>
                <a:gd name="T12" fmla="*/ 16215 w 21600"/>
                <a:gd name="T13" fmla="*/ 2319 h 21600"/>
                <a:gd name="T14" fmla="*/ 11270 w 21600"/>
                <a:gd name="T15" fmla="*/ 6324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1552" y="3639"/>
                  </a:moveTo>
                  <a:cubicBezTo>
                    <a:pt x="11302" y="3613"/>
                    <a:pt x="11051" y="3600"/>
                    <a:pt x="10800" y="3600"/>
                  </a:cubicBezTo>
                  <a:cubicBezTo>
                    <a:pt x="9790" y="3600"/>
                    <a:pt x="8793" y="3812"/>
                    <a:pt x="7871" y="4222"/>
                  </a:cubicBezTo>
                  <a:lnTo>
                    <a:pt x="6407" y="933"/>
                  </a:lnTo>
                  <a:cubicBezTo>
                    <a:pt x="7789" y="318"/>
                    <a:pt x="9286" y="0"/>
                    <a:pt x="10800" y="0"/>
                  </a:cubicBezTo>
                  <a:cubicBezTo>
                    <a:pt x="11177" y="0"/>
                    <a:pt x="11553" y="19"/>
                    <a:pt x="11928" y="59"/>
                  </a:cubicBezTo>
                  <a:lnTo>
                    <a:pt x="12211" y="-2627"/>
                  </a:lnTo>
                  <a:lnTo>
                    <a:pt x="16215" y="2319"/>
                  </a:lnTo>
                  <a:lnTo>
                    <a:pt x="11270" y="6324"/>
                  </a:lnTo>
                  <a:lnTo>
                    <a:pt x="11552" y="3639"/>
                  </a:ln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_s2054">
              <a:extLst>
                <a:ext uri="{FF2B5EF4-FFF2-40B4-BE49-F238E27FC236}">
                  <a16:creationId xmlns:a16="http://schemas.microsoft.com/office/drawing/2014/main" xmlns="" id="{B09BE5B9-88F6-47DF-BD1F-0BF1687CEFCE}"/>
                </a:ext>
              </a:extLst>
            </p:cNvPr>
            <p:cNvSpPr>
              <a:spLocks noChangeArrowheads="1" noTextEdit="1"/>
            </p:cNvSpPr>
            <p:nvPr/>
          </p:nvSpPr>
          <p:spPr bwMode="auto">
            <a:xfrm rot="8640000">
              <a:off x="2435" y="1822"/>
              <a:ext cx="1469" cy="1469"/>
            </a:xfrm>
            <a:custGeom>
              <a:avLst/>
              <a:gdLst>
                <a:gd name="G0" fmla="+- -5505024 0 0"/>
                <a:gd name="G1" fmla="+- -7471104 0 0"/>
                <a:gd name="G2" fmla="+- -5505024 0 -7471104"/>
                <a:gd name="G3" fmla="+- 10800 0 0"/>
                <a:gd name="G4" fmla="+- 0 0 -5505024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7471104"/>
                <a:gd name="G10" fmla="+- 7200 0 2700"/>
                <a:gd name="G11" fmla="cos G10 -5505024"/>
                <a:gd name="G12" fmla="sin G10 -5505024"/>
                <a:gd name="G13" fmla="cos 13500 -5505024"/>
                <a:gd name="G14" fmla="sin 13500 -5505024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505024"/>
                <a:gd name="G22" fmla="sin G20 -5505024"/>
                <a:gd name="G23" fmla="+- G21 10800 0"/>
                <a:gd name="G24" fmla="+- G12 G23 G22"/>
                <a:gd name="G25" fmla="+- G22 G23 G11"/>
                <a:gd name="G26" fmla="cos 10800 -5505024"/>
                <a:gd name="G27" fmla="sin 10800 -5505024"/>
                <a:gd name="G28" fmla="cos 7200 -5505024"/>
                <a:gd name="G29" fmla="sin 7200 -5505024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471104"/>
                <a:gd name="G36" fmla="sin G34 -7471104"/>
                <a:gd name="G37" fmla="+/ -7471104 -5505024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9110 w 21600"/>
                <a:gd name="T5" fmla="*/ 132 h 21600"/>
                <a:gd name="T6" fmla="*/ 7139 w 21600"/>
                <a:gd name="T7" fmla="*/ 2578 h 21600"/>
                <a:gd name="T8" fmla="*/ 9673 w 21600"/>
                <a:gd name="T9" fmla="*/ 3688 h 21600"/>
                <a:gd name="T10" fmla="*/ 12211 w 21600"/>
                <a:gd name="T11" fmla="*/ -2627 h 21600"/>
                <a:gd name="T12" fmla="*/ 16215 w 21600"/>
                <a:gd name="T13" fmla="*/ 2319 h 21600"/>
                <a:gd name="T14" fmla="*/ 11270 w 21600"/>
                <a:gd name="T15" fmla="*/ 6324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1552" y="3639"/>
                  </a:moveTo>
                  <a:cubicBezTo>
                    <a:pt x="11302" y="3613"/>
                    <a:pt x="11051" y="3600"/>
                    <a:pt x="10800" y="3600"/>
                  </a:cubicBezTo>
                  <a:cubicBezTo>
                    <a:pt x="9790" y="3600"/>
                    <a:pt x="8793" y="3812"/>
                    <a:pt x="7871" y="4222"/>
                  </a:cubicBezTo>
                  <a:lnTo>
                    <a:pt x="6407" y="933"/>
                  </a:lnTo>
                  <a:cubicBezTo>
                    <a:pt x="7789" y="318"/>
                    <a:pt x="9286" y="0"/>
                    <a:pt x="10800" y="0"/>
                  </a:cubicBezTo>
                  <a:cubicBezTo>
                    <a:pt x="11177" y="0"/>
                    <a:pt x="11553" y="19"/>
                    <a:pt x="11928" y="59"/>
                  </a:cubicBezTo>
                  <a:lnTo>
                    <a:pt x="12211" y="-2627"/>
                  </a:lnTo>
                  <a:lnTo>
                    <a:pt x="16215" y="2319"/>
                  </a:lnTo>
                  <a:lnTo>
                    <a:pt x="11270" y="6324"/>
                  </a:lnTo>
                  <a:lnTo>
                    <a:pt x="11552" y="3639"/>
                  </a:ln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_s2055">
              <a:extLst>
                <a:ext uri="{FF2B5EF4-FFF2-40B4-BE49-F238E27FC236}">
                  <a16:creationId xmlns:a16="http://schemas.microsoft.com/office/drawing/2014/main" xmlns="" id="{DEF51C54-CF16-484D-8799-9266685646A9}"/>
                </a:ext>
              </a:extLst>
            </p:cNvPr>
            <p:cNvSpPr>
              <a:spLocks noChangeArrowheads="1" noTextEdit="1"/>
            </p:cNvSpPr>
            <p:nvPr/>
          </p:nvSpPr>
          <p:spPr bwMode="auto">
            <a:xfrm rot="12960000">
              <a:off x="1858" y="1823"/>
              <a:ext cx="1469" cy="1469"/>
            </a:xfrm>
            <a:custGeom>
              <a:avLst/>
              <a:gdLst>
                <a:gd name="G0" fmla="+- -5505024 0 0"/>
                <a:gd name="G1" fmla="+- -7471104 0 0"/>
                <a:gd name="G2" fmla="+- -5505024 0 -7471104"/>
                <a:gd name="G3" fmla="+- 10800 0 0"/>
                <a:gd name="G4" fmla="+- 0 0 -5505024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7471104"/>
                <a:gd name="G10" fmla="+- 7200 0 2700"/>
                <a:gd name="G11" fmla="cos G10 -5505024"/>
                <a:gd name="G12" fmla="sin G10 -5505024"/>
                <a:gd name="G13" fmla="cos 13500 -5505024"/>
                <a:gd name="G14" fmla="sin 13500 -5505024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505024"/>
                <a:gd name="G22" fmla="sin G20 -5505024"/>
                <a:gd name="G23" fmla="+- G21 10800 0"/>
                <a:gd name="G24" fmla="+- G12 G23 G22"/>
                <a:gd name="G25" fmla="+- G22 G23 G11"/>
                <a:gd name="G26" fmla="cos 10800 -5505024"/>
                <a:gd name="G27" fmla="sin 10800 -5505024"/>
                <a:gd name="G28" fmla="cos 7200 -5505024"/>
                <a:gd name="G29" fmla="sin 7200 -5505024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471104"/>
                <a:gd name="G36" fmla="sin G34 -7471104"/>
                <a:gd name="G37" fmla="+/ -7471104 -5505024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9110 w 21600"/>
                <a:gd name="T5" fmla="*/ 132 h 21600"/>
                <a:gd name="T6" fmla="*/ 7139 w 21600"/>
                <a:gd name="T7" fmla="*/ 2578 h 21600"/>
                <a:gd name="T8" fmla="*/ 9673 w 21600"/>
                <a:gd name="T9" fmla="*/ 3688 h 21600"/>
                <a:gd name="T10" fmla="*/ 12211 w 21600"/>
                <a:gd name="T11" fmla="*/ -2627 h 21600"/>
                <a:gd name="T12" fmla="*/ 16215 w 21600"/>
                <a:gd name="T13" fmla="*/ 2319 h 21600"/>
                <a:gd name="T14" fmla="*/ 11270 w 21600"/>
                <a:gd name="T15" fmla="*/ 6324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1552" y="3639"/>
                  </a:moveTo>
                  <a:cubicBezTo>
                    <a:pt x="11302" y="3613"/>
                    <a:pt x="11051" y="3600"/>
                    <a:pt x="10800" y="3600"/>
                  </a:cubicBezTo>
                  <a:cubicBezTo>
                    <a:pt x="9790" y="3600"/>
                    <a:pt x="8793" y="3812"/>
                    <a:pt x="7871" y="4222"/>
                  </a:cubicBezTo>
                  <a:lnTo>
                    <a:pt x="6407" y="933"/>
                  </a:lnTo>
                  <a:cubicBezTo>
                    <a:pt x="7789" y="318"/>
                    <a:pt x="9286" y="0"/>
                    <a:pt x="10800" y="0"/>
                  </a:cubicBezTo>
                  <a:cubicBezTo>
                    <a:pt x="11177" y="0"/>
                    <a:pt x="11553" y="19"/>
                    <a:pt x="11928" y="59"/>
                  </a:cubicBezTo>
                  <a:lnTo>
                    <a:pt x="12211" y="-2627"/>
                  </a:lnTo>
                  <a:lnTo>
                    <a:pt x="16215" y="2319"/>
                  </a:lnTo>
                  <a:lnTo>
                    <a:pt x="11270" y="6324"/>
                  </a:lnTo>
                  <a:lnTo>
                    <a:pt x="11552" y="3639"/>
                  </a:ln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_s2056">
              <a:extLst>
                <a:ext uri="{FF2B5EF4-FFF2-40B4-BE49-F238E27FC236}">
                  <a16:creationId xmlns:a16="http://schemas.microsoft.com/office/drawing/2014/main" xmlns="" id="{27712849-7B86-4442-9F52-C2349AA739CE}"/>
                </a:ext>
              </a:extLst>
            </p:cNvPr>
            <p:cNvSpPr>
              <a:spLocks noChangeArrowheads="1" noTextEdit="1"/>
            </p:cNvSpPr>
            <p:nvPr/>
          </p:nvSpPr>
          <p:spPr bwMode="auto">
            <a:xfrm rot="17280000">
              <a:off x="1680" y="1275"/>
              <a:ext cx="1469" cy="1469"/>
            </a:xfrm>
            <a:custGeom>
              <a:avLst/>
              <a:gdLst>
                <a:gd name="G0" fmla="+- -5505024 0 0"/>
                <a:gd name="G1" fmla="+- -7471104 0 0"/>
                <a:gd name="G2" fmla="+- -5505024 0 -7471104"/>
                <a:gd name="G3" fmla="+- 10800 0 0"/>
                <a:gd name="G4" fmla="+- 0 0 -5505024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7471104"/>
                <a:gd name="G10" fmla="+- 7200 0 2700"/>
                <a:gd name="G11" fmla="cos G10 -5505024"/>
                <a:gd name="G12" fmla="sin G10 -5505024"/>
                <a:gd name="G13" fmla="cos 13500 -5505024"/>
                <a:gd name="G14" fmla="sin 13500 -5505024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505024"/>
                <a:gd name="G22" fmla="sin G20 -5505024"/>
                <a:gd name="G23" fmla="+- G21 10800 0"/>
                <a:gd name="G24" fmla="+- G12 G23 G22"/>
                <a:gd name="G25" fmla="+- G22 G23 G11"/>
                <a:gd name="G26" fmla="cos 10800 -5505024"/>
                <a:gd name="G27" fmla="sin 10800 -5505024"/>
                <a:gd name="G28" fmla="cos 7200 -5505024"/>
                <a:gd name="G29" fmla="sin 7200 -5505024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471104"/>
                <a:gd name="G36" fmla="sin G34 -7471104"/>
                <a:gd name="G37" fmla="+/ -7471104 -5505024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9110 w 21600"/>
                <a:gd name="T5" fmla="*/ 132 h 21600"/>
                <a:gd name="T6" fmla="*/ 7139 w 21600"/>
                <a:gd name="T7" fmla="*/ 2578 h 21600"/>
                <a:gd name="T8" fmla="*/ 9673 w 21600"/>
                <a:gd name="T9" fmla="*/ 3688 h 21600"/>
                <a:gd name="T10" fmla="*/ 12211 w 21600"/>
                <a:gd name="T11" fmla="*/ -2627 h 21600"/>
                <a:gd name="T12" fmla="*/ 16215 w 21600"/>
                <a:gd name="T13" fmla="*/ 2319 h 21600"/>
                <a:gd name="T14" fmla="*/ 11270 w 21600"/>
                <a:gd name="T15" fmla="*/ 6324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1552" y="3639"/>
                  </a:moveTo>
                  <a:cubicBezTo>
                    <a:pt x="11302" y="3613"/>
                    <a:pt x="11051" y="3600"/>
                    <a:pt x="10800" y="3600"/>
                  </a:cubicBezTo>
                  <a:cubicBezTo>
                    <a:pt x="9790" y="3600"/>
                    <a:pt x="8793" y="3812"/>
                    <a:pt x="7871" y="4222"/>
                  </a:cubicBezTo>
                  <a:lnTo>
                    <a:pt x="6407" y="933"/>
                  </a:lnTo>
                  <a:cubicBezTo>
                    <a:pt x="7789" y="318"/>
                    <a:pt x="9286" y="0"/>
                    <a:pt x="10800" y="0"/>
                  </a:cubicBezTo>
                  <a:cubicBezTo>
                    <a:pt x="11177" y="0"/>
                    <a:pt x="11553" y="19"/>
                    <a:pt x="11928" y="59"/>
                  </a:cubicBezTo>
                  <a:lnTo>
                    <a:pt x="12211" y="-2627"/>
                  </a:lnTo>
                  <a:lnTo>
                    <a:pt x="16215" y="2319"/>
                  </a:lnTo>
                  <a:lnTo>
                    <a:pt x="11270" y="6324"/>
                  </a:lnTo>
                  <a:lnTo>
                    <a:pt x="11552" y="3639"/>
                  </a:ln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_s2057">
              <a:extLst>
                <a:ext uri="{FF2B5EF4-FFF2-40B4-BE49-F238E27FC236}">
                  <a16:creationId xmlns:a16="http://schemas.microsoft.com/office/drawing/2014/main" xmlns="" id="{DFF1F83F-00FD-4E35-AA4C-25854DE00F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1013"/>
              <a:ext cx="597" cy="4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lvl="1" fontAlgn="base">
                <a:lnSpc>
                  <a:spcPct val="11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</a:pPr>
              <a:r>
                <a:rPr kumimoji="0" lang="el-GR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</a:rPr>
                <a:t>Α. </a:t>
              </a:r>
              <a:r>
                <a:rPr kumimoji="0" lang="en-US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</a:rPr>
                <a:t>Create a new </a:t>
              </a: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</a:rPr>
                <a:t>vision </a:t>
              </a:r>
              <a:r>
                <a:rPr kumimoji="0" lang="en-US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</a:rPr>
                <a:t>and set a new </a:t>
              </a:r>
              <a:r>
                <a:rPr lang="en-US" altLang="en-US" sz="1200" b="1" dirty="0"/>
                <a:t>c</a:t>
              </a: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</a:rPr>
                <a:t>ourse</a:t>
              </a:r>
              <a:r>
                <a:rPr kumimoji="0" lang="en-US" altLang="en-US" sz="12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</a:rPr>
                <a:t> </a:t>
              </a: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</a:rPr>
                <a:t>– </a:t>
              </a:r>
              <a:r>
                <a:rPr kumimoji="0" lang="en-US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</a:rPr>
                <a:t>Strategy</a:t>
              </a:r>
              <a:endParaRPr kumimoji="0" lang="el-GR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_s2058">
              <a:extLst>
                <a:ext uri="{FF2B5EF4-FFF2-40B4-BE49-F238E27FC236}">
                  <a16:creationId xmlns:a16="http://schemas.microsoft.com/office/drawing/2014/main" xmlns="" id="{56A36A34-6ED6-4948-A802-62EA185C2F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8" y="2009"/>
              <a:ext cx="605" cy="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1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Tx/>
                <a:buNone/>
                <a:tabLst/>
              </a:pPr>
              <a:r>
                <a:rPr kumimoji="0" lang="el-GR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</a:rPr>
                <a:t>Β. </a:t>
              </a:r>
              <a:r>
                <a:rPr lang="en-US" altLang="en-US" sz="1200" b="1" dirty="0" smtClean="0"/>
                <a:t>Enrich</a:t>
              </a:r>
              <a:endParaRPr lang="en-US" altLang="en-US" sz="1200" b="1" dirty="0"/>
            </a:p>
            <a:p>
              <a:pPr marL="0" marR="0" lvl="0" indent="0" algn="ctr" defTabSz="914400" rtl="0" eaLnBrk="1" fontAlgn="base" latinLnBrk="0" hangingPunct="1">
                <a:lnSpc>
                  <a:spcPct val="11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Tx/>
                <a:buNone/>
                <a:tabLst/>
              </a:pPr>
              <a:r>
                <a:rPr lang="en-US" altLang="en-US" sz="1200" b="1" dirty="0"/>
                <a:t>your </a:t>
              </a:r>
              <a:r>
                <a:rPr lang="en-US" altLang="en-US" sz="1200" b="1" dirty="0" smtClean="0"/>
                <a:t>tools – </a:t>
              </a:r>
              <a:r>
                <a:rPr lang="en-US" altLang="en-US" sz="1200" b="1" dirty="0"/>
                <a:t>Technology</a:t>
              </a:r>
              <a:endParaRPr kumimoji="0" lang="el-GR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_s2059">
              <a:extLst>
                <a:ext uri="{FF2B5EF4-FFF2-40B4-BE49-F238E27FC236}">
                  <a16:creationId xmlns:a16="http://schemas.microsoft.com/office/drawing/2014/main" xmlns="" id="{42D11DEA-8A32-4F13-B6F5-2D1457EDD0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8" y="2953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>
              <a:lvl1pPr marL="342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342900" marR="0" lvl="0" indent="-3429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latin typeface="+mn-lt"/>
                </a:rPr>
                <a:t>C. Manage even more</a:t>
              </a:r>
            </a:p>
            <a:p>
              <a:pPr marL="342900" marR="0" lvl="0" indent="-3429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200" b="1" dirty="0">
                  <a:latin typeface="+mn-lt"/>
                </a:rPr>
                <a:t>efficiently your</a:t>
              </a:r>
            </a:p>
            <a:p>
              <a:pPr marL="342900" marR="0" lvl="0" indent="-3429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200" b="1" dirty="0">
                  <a:latin typeface="+mn-lt"/>
                </a:rPr>
                <a:t>r</a:t>
              </a:r>
              <a:r>
                <a:rPr lang="en-US" altLang="en-US" sz="1200" b="1" dirty="0" smtClean="0">
                  <a:latin typeface="+mn-lt"/>
                </a:rPr>
                <a:t>esources </a:t>
              </a:r>
              <a:r>
                <a:rPr lang="en-US" altLang="en-US" sz="1200" b="1" dirty="0">
                  <a:latin typeface="+mn-lt"/>
                </a:rPr>
                <a:t>–</a:t>
              </a:r>
              <a:r>
                <a:rPr kumimoji="0" lang="el-GR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latin typeface="+mn-lt"/>
                </a:rPr>
                <a:t> </a:t>
              </a:r>
            </a:p>
            <a:p>
              <a:pPr marL="342900" marR="0" lvl="0" indent="-3429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latin typeface="+mn-lt"/>
                </a:rPr>
                <a:t>Management</a:t>
              </a:r>
            </a:p>
          </p:txBody>
        </p:sp>
        <p:sp>
          <p:nvSpPr>
            <p:cNvPr id="14" name="_s2060">
              <a:extLst>
                <a:ext uri="{FF2B5EF4-FFF2-40B4-BE49-F238E27FC236}">
                  <a16:creationId xmlns:a16="http://schemas.microsoft.com/office/drawing/2014/main" xmlns="" id="{69C3C4C1-BAEC-4AD1-BAA7-32C04E0FD3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5" y="1879"/>
              <a:ext cx="333" cy="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>
              <a:lvl1pPr marL="342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342900" marR="0" lvl="0" indent="-342900" algn="ctr" defTabSz="914400" rtl="0" eaLnBrk="1" fontAlgn="base" latinLnBrk="0" hangingPunct="1">
                <a:lnSpc>
                  <a:spcPct val="11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Tx/>
                <a:buNone/>
                <a:tabLst/>
              </a:pPr>
              <a:r>
                <a:rPr kumimoji="0" lang="el-GR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latin typeface="+mn-lt"/>
                </a:rPr>
                <a:t>D. </a:t>
              </a: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latin typeface="+mn-lt"/>
                </a:rPr>
                <a:t>Synthesize</a:t>
              </a:r>
              <a:r>
                <a:rPr kumimoji="0" lang="en-US" altLang="en-US" sz="12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latin typeface="+mn-lt"/>
                </a:rPr>
                <a:t> and innovate</a:t>
              </a: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latin typeface="+mn-lt"/>
                </a:rPr>
                <a:t> </a:t>
              </a:r>
              <a:r>
                <a:rPr kumimoji="0" lang="en-US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latin typeface="+mn-lt"/>
                </a:rPr>
                <a:t>in</a:t>
              </a:r>
              <a:endParaRPr lang="en-US" altLang="en-US" sz="1200" b="1" dirty="0">
                <a:latin typeface="+mn-lt"/>
              </a:endParaRPr>
            </a:p>
            <a:p>
              <a:pPr marL="342900" marR="0" lvl="0" indent="-342900" algn="ctr" defTabSz="914400" rtl="0" eaLnBrk="1" fontAlgn="base" latinLnBrk="0" hangingPunct="1">
                <a:lnSpc>
                  <a:spcPct val="11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Tx/>
                <a:buNone/>
                <a:tabLst/>
              </a:pPr>
              <a:r>
                <a:rPr kumimoji="0" lang="el-GR" altLang="en-US" sz="1200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latin typeface="+mn-lt"/>
                </a:rPr>
                <a:t>Stra.Tech.Man</a:t>
              </a:r>
              <a:r>
                <a:rPr kumimoji="0" lang="el-GR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latin typeface="+mn-lt"/>
                </a:rPr>
                <a:t> </a:t>
              </a:r>
              <a:r>
                <a:rPr kumimoji="0" lang="en-US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latin typeface="+mn-lt"/>
                </a:rPr>
                <a:t>terms</a:t>
              </a:r>
              <a:endParaRPr kumimoji="0" lang="el-GR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15" name="_s2061">
              <a:extLst>
                <a:ext uri="{FF2B5EF4-FFF2-40B4-BE49-F238E27FC236}">
                  <a16:creationId xmlns:a16="http://schemas.microsoft.com/office/drawing/2014/main" xmlns="" id="{86B8328B-E5E9-4A2B-A89D-04A2EF8A91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" y="999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</a:rPr>
                <a:t> Ε. </a:t>
              </a:r>
              <a:r>
                <a:rPr kumimoji="0" lang="en-US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</a:rPr>
                <a:t>Assimilate </a:t>
              </a: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</a:rPr>
                <a:t>change</a:t>
              </a:r>
              <a:endPara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</a:rPr>
                <a:t>and </a:t>
              </a: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</a:rPr>
                <a:t>start over</a:t>
              </a:r>
              <a:endParaRPr kumimoji="0" lang="el-GR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24" name="23 - Στρογγυλεμένο ορθογώνιο"/>
          <p:cNvSpPr/>
          <p:nvPr/>
        </p:nvSpPr>
        <p:spPr>
          <a:xfrm>
            <a:off x="4362993" y="2442753"/>
            <a:ext cx="3213463" cy="238474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25" name="24 - TextBox"/>
          <p:cNvSpPr txBox="1"/>
          <p:nvPr/>
        </p:nvSpPr>
        <p:spPr>
          <a:xfrm>
            <a:off x="4585833" y="2561857"/>
            <a:ext cx="27528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Integrated Public Policy Framework</a:t>
            </a:r>
            <a:endParaRPr lang="el-GR" sz="1400" dirty="0"/>
          </a:p>
        </p:txBody>
      </p:sp>
      <p:sp>
        <p:nvSpPr>
          <p:cNvPr id="26" name="25 - Στρογγυλεμένο ορθογώνιο"/>
          <p:cNvSpPr/>
          <p:nvPr/>
        </p:nvSpPr>
        <p:spPr>
          <a:xfrm>
            <a:off x="4819426" y="3002920"/>
            <a:ext cx="2207623" cy="130628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26 - TextBox"/>
          <p:cNvSpPr txBox="1"/>
          <p:nvPr/>
        </p:nvSpPr>
        <p:spPr>
          <a:xfrm>
            <a:off x="5460658" y="3400185"/>
            <a:ext cx="10152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Institutional</a:t>
            </a:r>
          </a:p>
          <a:p>
            <a:pPr algn="ctr"/>
            <a:r>
              <a:rPr lang="en-US" sz="1200" dirty="0" smtClean="0"/>
              <a:t> Innovation </a:t>
            </a:r>
          </a:p>
          <a:p>
            <a:pPr algn="ctr"/>
            <a:r>
              <a:rPr lang="en-US" sz="1200" dirty="0" smtClean="0"/>
              <a:t>Interventions</a:t>
            </a:r>
            <a:endParaRPr lang="el-GR" sz="1200" dirty="0"/>
          </a:p>
        </p:txBody>
      </p:sp>
      <p:sp>
        <p:nvSpPr>
          <p:cNvPr id="28" name="27 - Βέλος επάνω-κάτω"/>
          <p:cNvSpPr/>
          <p:nvPr/>
        </p:nvSpPr>
        <p:spPr>
          <a:xfrm>
            <a:off x="5715000" y="4047564"/>
            <a:ext cx="484632" cy="578224"/>
          </a:xfrm>
          <a:prstGeom prst="upDown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217142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997</TotalTime>
  <Words>201</Words>
  <Application>Microsoft Office PowerPoint</Application>
  <PresentationFormat>Ευρεία οθόνη</PresentationFormat>
  <Paragraphs>62</Paragraphs>
  <Slides>6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Θέμα του Office</vt:lpstr>
      <vt:lpstr>Slide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31</cp:revision>
  <dcterms:created xsi:type="dcterms:W3CDTF">2019-03-08T11:52:28Z</dcterms:created>
  <dcterms:modified xsi:type="dcterms:W3CDTF">2019-03-19T11:31:57Z</dcterms:modified>
</cp:coreProperties>
</file>