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20050" autoAdjust="0"/>
    <p:restoredTop sz="94660"/>
  </p:normalViewPr>
  <p:slideViewPr>
    <p:cSldViewPr snapToGrid="0">
      <p:cViewPr varScale="1">
        <p:scale>
          <a:sx n="66" d="100"/>
          <a:sy n="66" d="100"/>
        </p:scale>
        <p:origin x="-108" y="-82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78066-B2A1-414F-80F9-20C43D594D5F}" type="datetimeFigureOut">
              <a:rPr lang="el-GR" smtClean="0"/>
              <a:pPr/>
              <a:t>2/5/2019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84969-B659-4520-9CAF-D8709BF6670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41891007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78066-B2A1-414F-80F9-20C43D594D5F}" type="datetimeFigureOut">
              <a:rPr lang="el-GR" smtClean="0"/>
              <a:pPr/>
              <a:t>2/5/2019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84969-B659-4520-9CAF-D8709BF6670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696972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78066-B2A1-414F-80F9-20C43D594D5F}" type="datetimeFigureOut">
              <a:rPr lang="el-GR" smtClean="0"/>
              <a:pPr/>
              <a:t>2/5/2019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84969-B659-4520-9CAF-D8709BF6670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64470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78066-B2A1-414F-80F9-20C43D594D5F}" type="datetimeFigureOut">
              <a:rPr lang="el-GR" smtClean="0"/>
              <a:pPr/>
              <a:t>2/5/2019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84969-B659-4520-9CAF-D8709BF6670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131524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78066-B2A1-414F-80F9-20C43D594D5F}" type="datetimeFigureOut">
              <a:rPr lang="el-GR" smtClean="0"/>
              <a:pPr/>
              <a:t>2/5/2019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84969-B659-4520-9CAF-D8709BF6670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153940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78066-B2A1-414F-80F9-20C43D594D5F}" type="datetimeFigureOut">
              <a:rPr lang="el-GR" smtClean="0"/>
              <a:pPr/>
              <a:t>2/5/2019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84969-B659-4520-9CAF-D8709BF6670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972147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78066-B2A1-414F-80F9-20C43D594D5F}" type="datetimeFigureOut">
              <a:rPr lang="el-GR" smtClean="0"/>
              <a:pPr/>
              <a:t>2/5/2019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84969-B659-4520-9CAF-D8709BF6670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891892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78066-B2A1-414F-80F9-20C43D594D5F}" type="datetimeFigureOut">
              <a:rPr lang="el-GR" smtClean="0"/>
              <a:pPr/>
              <a:t>2/5/2019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84969-B659-4520-9CAF-D8709BF6670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942703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78066-B2A1-414F-80F9-20C43D594D5F}" type="datetimeFigureOut">
              <a:rPr lang="el-GR" smtClean="0"/>
              <a:pPr/>
              <a:t>2/5/2019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84969-B659-4520-9CAF-D8709BF6670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841129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78066-B2A1-414F-80F9-20C43D594D5F}" type="datetimeFigureOut">
              <a:rPr lang="el-GR" smtClean="0"/>
              <a:pPr/>
              <a:t>2/5/2019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84969-B659-4520-9CAF-D8709BF6670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083803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78066-B2A1-414F-80F9-20C43D594D5F}" type="datetimeFigureOut">
              <a:rPr lang="el-GR" smtClean="0"/>
              <a:pPr/>
              <a:t>2/5/2019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84969-B659-4520-9CAF-D8709BF6670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630540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378066-B2A1-414F-80F9-20C43D594D5F}" type="datetimeFigureOut">
              <a:rPr lang="el-GR" smtClean="0"/>
              <a:pPr/>
              <a:t>2/5/2019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A84969-B659-4520-9CAF-D8709BF6670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938418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31 - Αριστερό-δεξιό βέλος"/>
          <p:cNvSpPr/>
          <p:nvPr/>
        </p:nvSpPr>
        <p:spPr>
          <a:xfrm rot="20189618">
            <a:off x="4663833" y="3388212"/>
            <a:ext cx="3408353" cy="484632"/>
          </a:xfrm>
          <a:prstGeom prst="leftRightArrow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1" name="31 - Αριστερό-δεξιό βέλος"/>
          <p:cNvSpPr/>
          <p:nvPr/>
        </p:nvSpPr>
        <p:spPr>
          <a:xfrm rot="1585817">
            <a:off x="4656092" y="3391950"/>
            <a:ext cx="3440958" cy="484632"/>
          </a:xfrm>
          <a:prstGeom prst="leftRightArrow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4" name="24 - Πλαίσιο"/>
          <p:cNvSpPr/>
          <p:nvPr/>
        </p:nvSpPr>
        <p:spPr>
          <a:xfrm>
            <a:off x="1449977" y="1259958"/>
            <a:ext cx="9026637" cy="5105400"/>
          </a:xfrm>
          <a:prstGeom prst="fram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Pa</a:t>
            </a:r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6" name="2 - Έλλειψη"/>
          <p:cNvSpPr/>
          <p:nvPr/>
        </p:nvSpPr>
        <p:spPr>
          <a:xfrm>
            <a:off x="2780414" y="2098158"/>
            <a:ext cx="2209800" cy="9144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 smtClean="0"/>
              <a:t>Economic</a:t>
            </a:r>
          </a:p>
          <a:p>
            <a:pPr algn="ctr">
              <a:defRPr/>
            </a:pPr>
            <a:r>
              <a:rPr lang="en-US" sz="1400" dirty="0" smtClean="0"/>
              <a:t>Changes</a:t>
            </a:r>
            <a:endParaRPr lang="el-GR" sz="1400" dirty="0"/>
          </a:p>
        </p:txBody>
      </p:sp>
      <p:sp>
        <p:nvSpPr>
          <p:cNvPr id="7" name="3 - Ορθογώνιο"/>
          <p:cNvSpPr/>
          <p:nvPr/>
        </p:nvSpPr>
        <p:spPr>
          <a:xfrm>
            <a:off x="8038214" y="2098158"/>
            <a:ext cx="1676400" cy="914400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 smtClean="0"/>
              <a:t>Social</a:t>
            </a:r>
          </a:p>
          <a:p>
            <a:pPr algn="ctr">
              <a:defRPr/>
            </a:pPr>
            <a:r>
              <a:rPr lang="en-US" sz="1400" dirty="0" smtClean="0"/>
              <a:t>Changes</a:t>
            </a:r>
            <a:endParaRPr lang="el-GR" sz="1400" dirty="0"/>
          </a:p>
        </p:txBody>
      </p:sp>
      <p:sp>
        <p:nvSpPr>
          <p:cNvPr id="8" name="4 - Κανονικό πεντάγωνο"/>
          <p:cNvSpPr/>
          <p:nvPr/>
        </p:nvSpPr>
        <p:spPr>
          <a:xfrm>
            <a:off x="4914014" y="3164958"/>
            <a:ext cx="2438400" cy="914400"/>
          </a:xfrm>
          <a:prstGeom prst="pentagon">
            <a:avLst/>
          </a:prstGeo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 smtClean="0"/>
              <a:t>Geostrategic</a:t>
            </a:r>
          </a:p>
          <a:p>
            <a:pPr algn="ctr">
              <a:defRPr/>
            </a:pPr>
            <a:r>
              <a:rPr lang="en-US" sz="1400" dirty="0" smtClean="0"/>
              <a:t>Changes</a:t>
            </a:r>
            <a:endParaRPr lang="el-GR" sz="1400" dirty="0"/>
          </a:p>
        </p:txBody>
      </p:sp>
      <p:sp>
        <p:nvSpPr>
          <p:cNvPr id="9" name="5 - Ισοσκελές τρίγωνο"/>
          <p:cNvSpPr/>
          <p:nvPr/>
        </p:nvSpPr>
        <p:spPr>
          <a:xfrm>
            <a:off x="7746477" y="3935666"/>
            <a:ext cx="2133600" cy="914400"/>
          </a:xfrm>
          <a:prstGeom prst="triangl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 smtClean="0"/>
              <a:t>Political</a:t>
            </a:r>
          </a:p>
          <a:p>
            <a:pPr algn="ctr">
              <a:defRPr/>
            </a:pPr>
            <a:r>
              <a:rPr lang="en-US" sz="1400" dirty="0" smtClean="0"/>
              <a:t>Changes</a:t>
            </a:r>
            <a:endParaRPr lang="el-GR" sz="1400" dirty="0"/>
          </a:p>
        </p:txBody>
      </p:sp>
      <p:sp>
        <p:nvSpPr>
          <p:cNvPr id="10" name="6 - Ψαλίδισμα της γωνίας της ίδιας πλευράς του ορθογωνίου"/>
          <p:cNvSpPr/>
          <p:nvPr/>
        </p:nvSpPr>
        <p:spPr>
          <a:xfrm>
            <a:off x="2856614" y="4231758"/>
            <a:ext cx="2057400" cy="914400"/>
          </a:xfrm>
          <a:prstGeom prst="snip2Same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 smtClean="0"/>
              <a:t>Cultural</a:t>
            </a:r>
          </a:p>
          <a:p>
            <a:pPr algn="ctr">
              <a:defRPr/>
            </a:pPr>
            <a:r>
              <a:rPr lang="en-US" sz="1400" dirty="0" smtClean="0"/>
              <a:t>Changes</a:t>
            </a:r>
            <a:endParaRPr lang="el-GR" sz="1400" dirty="0"/>
          </a:p>
        </p:txBody>
      </p:sp>
      <p:sp>
        <p:nvSpPr>
          <p:cNvPr id="27" name="31 - Αριστερό-δεξιό βέλος"/>
          <p:cNvSpPr/>
          <p:nvPr/>
        </p:nvSpPr>
        <p:spPr>
          <a:xfrm>
            <a:off x="5016138" y="2291923"/>
            <a:ext cx="2847702" cy="484632"/>
          </a:xfrm>
          <a:prstGeom prst="leftRightArrow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9" name="33 - TextBox"/>
          <p:cNvSpPr txBox="1"/>
          <p:nvPr/>
        </p:nvSpPr>
        <p:spPr>
          <a:xfrm>
            <a:off x="2018414" y="1412358"/>
            <a:ext cx="14762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World System</a:t>
            </a:r>
            <a:endParaRPr lang="el-GR" dirty="0"/>
          </a:p>
        </p:txBody>
      </p:sp>
      <p:sp>
        <p:nvSpPr>
          <p:cNvPr id="32" name="31 - Αριστερό-δεξιό βέλος"/>
          <p:cNvSpPr/>
          <p:nvPr/>
        </p:nvSpPr>
        <p:spPr>
          <a:xfrm>
            <a:off x="5016138" y="4447295"/>
            <a:ext cx="2847702" cy="484632"/>
          </a:xfrm>
          <a:prstGeom prst="leftRightArrow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4" name="31 - Αριστερό-δεξιό βέλος"/>
          <p:cNvSpPr/>
          <p:nvPr/>
        </p:nvSpPr>
        <p:spPr>
          <a:xfrm rot="16200000">
            <a:off x="3361508" y="3297719"/>
            <a:ext cx="914400" cy="484632"/>
          </a:xfrm>
          <a:prstGeom prst="leftRightArrow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5" name="31 - Αριστερό-δεξιό βέλος"/>
          <p:cNvSpPr/>
          <p:nvPr/>
        </p:nvSpPr>
        <p:spPr>
          <a:xfrm rot="16200000">
            <a:off x="8377644" y="3262885"/>
            <a:ext cx="827314" cy="484632"/>
          </a:xfrm>
          <a:prstGeom prst="leftRightArrow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6" name="35 - Κυκλικό βέλος"/>
          <p:cNvSpPr/>
          <p:nvPr/>
        </p:nvSpPr>
        <p:spPr>
          <a:xfrm>
            <a:off x="1449978" y="3030582"/>
            <a:ext cx="1763485" cy="1358538"/>
          </a:xfrm>
          <a:prstGeom prst="circularArrow">
            <a:avLst>
              <a:gd name="adj1" fmla="val 12500"/>
              <a:gd name="adj2" fmla="val 877322"/>
              <a:gd name="adj3" fmla="val 20457681"/>
              <a:gd name="adj4" fmla="val 312928"/>
              <a:gd name="adj5" fmla="val 125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  <p:sp>
        <p:nvSpPr>
          <p:cNvPr id="37" name="36 - TextBox"/>
          <p:cNvSpPr txBox="1"/>
          <p:nvPr/>
        </p:nvSpPr>
        <p:spPr>
          <a:xfrm>
            <a:off x="1847351" y="3461657"/>
            <a:ext cx="10290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/>
              <a:t>Evolutionary</a:t>
            </a:r>
          </a:p>
          <a:p>
            <a:pPr algn="ctr"/>
            <a:r>
              <a:rPr lang="en-US" sz="1200" dirty="0" smtClean="0"/>
              <a:t>Reproduction</a:t>
            </a:r>
            <a:endParaRPr lang="el-GR" sz="1200" dirty="0"/>
          </a:p>
        </p:txBody>
      </p:sp>
    </p:spTree>
    <p:extLst>
      <p:ext uri="{BB962C8B-B14F-4D97-AF65-F5344CB8AC3E}">
        <p14:creationId xmlns:p14="http://schemas.microsoft.com/office/powerpoint/2010/main" xmlns="" val="6544891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1 - Έλλειψη"/>
          <p:cNvSpPr/>
          <p:nvPr/>
        </p:nvSpPr>
        <p:spPr>
          <a:xfrm>
            <a:off x="1844749" y="985284"/>
            <a:ext cx="8077200" cy="5410200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l-GR"/>
          </a:p>
        </p:txBody>
      </p:sp>
      <p:sp>
        <p:nvSpPr>
          <p:cNvPr id="6" name="2 - Έλλειψη"/>
          <p:cNvSpPr/>
          <p:nvPr/>
        </p:nvSpPr>
        <p:spPr>
          <a:xfrm>
            <a:off x="2454349" y="1747284"/>
            <a:ext cx="7010400" cy="41910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l-GR" sz="2000" dirty="0">
              <a:solidFill>
                <a:schemeClr val="tx1"/>
              </a:solidFill>
            </a:endParaRPr>
          </a:p>
        </p:txBody>
      </p:sp>
      <p:sp>
        <p:nvSpPr>
          <p:cNvPr id="7" name="3 - Έλλειψη"/>
          <p:cNvSpPr/>
          <p:nvPr/>
        </p:nvSpPr>
        <p:spPr>
          <a:xfrm>
            <a:off x="5121349" y="1823484"/>
            <a:ext cx="1828800" cy="914400"/>
          </a:xfrm>
          <a:prstGeom prst="ellipse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dirty="0" smtClean="0"/>
              <a:t>Old development model</a:t>
            </a:r>
            <a:endParaRPr lang="el-GR" sz="1200" dirty="0"/>
          </a:p>
        </p:txBody>
      </p:sp>
      <p:sp>
        <p:nvSpPr>
          <p:cNvPr id="8" name="4 - Έλλειψη"/>
          <p:cNvSpPr/>
          <p:nvPr/>
        </p:nvSpPr>
        <p:spPr>
          <a:xfrm>
            <a:off x="6492949" y="4033284"/>
            <a:ext cx="2667000" cy="914400"/>
          </a:xfrm>
          <a:prstGeom prst="ellipse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 smtClean="0"/>
              <a:t>Structural maturation</a:t>
            </a:r>
            <a:endParaRPr lang="el-GR" sz="1400" dirty="0"/>
          </a:p>
        </p:txBody>
      </p:sp>
      <p:sp>
        <p:nvSpPr>
          <p:cNvPr id="9" name="5 - Έλλειψη"/>
          <p:cNvSpPr/>
          <p:nvPr/>
        </p:nvSpPr>
        <p:spPr>
          <a:xfrm>
            <a:off x="2835349" y="4109484"/>
            <a:ext cx="3200400" cy="914400"/>
          </a:xfrm>
          <a:prstGeom prst="ellipse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 smtClean="0"/>
              <a:t>Structural destabilization</a:t>
            </a:r>
            <a:endParaRPr lang="el-GR" sz="1400" dirty="0"/>
          </a:p>
        </p:txBody>
      </p:sp>
      <p:sp>
        <p:nvSpPr>
          <p:cNvPr id="10" name="6 - Βέλος προς τα επάνω"/>
          <p:cNvSpPr/>
          <p:nvPr/>
        </p:nvSpPr>
        <p:spPr>
          <a:xfrm>
            <a:off x="4359349" y="2814084"/>
            <a:ext cx="3200400" cy="685800"/>
          </a:xfrm>
          <a:prstGeom prst="upArrow">
            <a:avLst>
              <a:gd name="adj1" fmla="val 50000"/>
              <a:gd name="adj2" fmla="val 60385"/>
            </a:avLst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 smtClean="0"/>
              <a:t>Dynamics of innovation</a:t>
            </a:r>
            <a:endParaRPr lang="el-GR" sz="1400" dirty="0"/>
          </a:p>
        </p:txBody>
      </p:sp>
      <p:sp>
        <p:nvSpPr>
          <p:cNvPr id="11" name="7 - Καμπύλο βέλος προς τα κάτω"/>
          <p:cNvSpPr/>
          <p:nvPr/>
        </p:nvSpPr>
        <p:spPr>
          <a:xfrm rot="16617149">
            <a:off x="2991718" y="3149840"/>
            <a:ext cx="1517650" cy="915988"/>
          </a:xfrm>
          <a:prstGeom prst="curvedDownArrow">
            <a:avLst>
              <a:gd name="adj1" fmla="val 25000"/>
              <a:gd name="adj2" fmla="val 57017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l-GR">
              <a:solidFill>
                <a:schemeClr val="tx1"/>
              </a:solidFill>
            </a:endParaRPr>
          </a:p>
        </p:txBody>
      </p:sp>
      <p:sp>
        <p:nvSpPr>
          <p:cNvPr id="12" name="8 - Αριστερό βέλος"/>
          <p:cNvSpPr/>
          <p:nvPr/>
        </p:nvSpPr>
        <p:spPr>
          <a:xfrm>
            <a:off x="5730949" y="4338084"/>
            <a:ext cx="977900" cy="48418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l-GR"/>
          </a:p>
        </p:txBody>
      </p:sp>
      <p:sp>
        <p:nvSpPr>
          <p:cNvPr id="13" name="9 - Καμπύλο βέλος προς τα κάτω"/>
          <p:cNvSpPr/>
          <p:nvPr/>
        </p:nvSpPr>
        <p:spPr>
          <a:xfrm rot="2992400">
            <a:off x="6785843" y="2695816"/>
            <a:ext cx="2654300" cy="804862"/>
          </a:xfrm>
          <a:prstGeom prst="curvedDownArrow">
            <a:avLst>
              <a:gd name="adj1" fmla="val 25000"/>
              <a:gd name="adj2" fmla="val 43767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l-GR">
              <a:solidFill>
                <a:schemeClr val="tx1"/>
              </a:solidFill>
            </a:endParaRPr>
          </a:p>
        </p:txBody>
      </p:sp>
      <p:sp>
        <p:nvSpPr>
          <p:cNvPr id="14" name="10 - Βέλος προς τα επάνω"/>
          <p:cNvSpPr/>
          <p:nvPr/>
        </p:nvSpPr>
        <p:spPr>
          <a:xfrm>
            <a:off x="5197549" y="1366284"/>
            <a:ext cx="1676400" cy="533400"/>
          </a:xfrm>
          <a:prstGeom prst="upArrow">
            <a:avLst>
              <a:gd name="adj1" fmla="val 50000"/>
              <a:gd name="adj2" fmla="val 61583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l-GR"/>
          </a:p>
        </p:txBody>
      </p:sp>
      <p:sp>
        <p:nvSpPr>
          <p:cNvPr id="15" name="12 - TextBox"/>
          <p:cNvSpPr txBox="1">
            <a:spLocks noChangeArrowheads="1"/>
          </p:cNvSpPr>
          <p:nvPr/>
        </p:nvSpPr>
        <p:spPr bwMode="auto">
          <a:xfrm>
            <a:off x="3330648" y="1537734"/>
            <a:ext cx="202240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dirty="0" smtClean="0"/>
              <a:t>New cycle</a:t>
            </a:r>
          </a:p>
          <a:p>
            <a:r>
              <a:rPr lang="en-US" sz="1200" dirty="0" smtClean="0"/>
              <a:t>of development</a:t>
            </a:r>
            <a:endParaRPr lang="el-GR" sz="1200" dirty="0"/>
          </a:p>
        </p:txBody>
      </p:sp>
      <p:sp>
        <p:nvSpPr>
          <p:cNvPr id="16" name="13 - TextBox"/>
          <p:cNvSpPr txBox="1">
            <a:spLocks noChangeArrowheads="1"/>
          </p:cNvSpPr>
          <p:nvPr/>
        </p:nvSpPr>
        <p:spPr bwMode="auto">
          <a:xfrm>
            <a:off x="5683324" y="1575834"/>
            <a:ext cx="91440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100" dirty="0" smtClean="0"/>
              <a:t>Transition</a:t>
            </a:r>
            <a:endParaRPr lang="el-GR" sz="1100" dirty="0"/>
          </a:p>
        </p:txBody>
      </p:sp>
      <p:sp>
        <p:nvSpPr>
          <p:cNvPr id="18" name="15 - Έλλειψη"/>
          <p:cNvSpPr/>
          <p:nvPr/>
        </p:nvSpPr>
        <p:spPr>
          <a:xfrm>
            <a:off x="4816549" y="1061484"/>
            <a:ext cx="2362200" cy="457200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dirty="0" smtClean="0"/>
              <a:t>New development model</a:t>
            </a:r>
            <a:endParaRPr lang="el-GR" sz="1200" dirty="0"/>
          </a:p>
        </p:txBody>
      </p:sp>
      <p:sp>
        <p:nvSpPr>
          <p:cNvPr id="19" name="16 - TextBox"/>
          <p:cNvSpPr txBox="1">
            <a:spLocks noChangeArrowheads="1"/>
          </p:cNvSpPr>
          <p:nvPr/>
        </p:nvSpPr>
        <p:spPr bwMode="auto">
          <a:xfrm>
            <a:off x="4968949" y="5404884"/>
            <a:ext cx="1981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dirty="0" smtClean="0"/>
              <a:t>Global crisis</a:t>
            </a:r>
            <a:endParaRPr lang="el-GR" dirty="0"/>
          </a:p>
        </p:txBody>
      </p:sp>
      <p:sp>
        <p:nvSpPr>
          <p:cNvPr id="20" name="17 - Ορθογώνιο"/>
          <p:cNvSpPr/>
          <p:nvPr/>
        </p:nvSpPr>
        <p:spPr>
          <a:xfrm>
            <a:off x="4740349" y="3499884"/>
            <a:ext cx="2438400" cy="304800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100" dirty="0" smtClean="0"/>
              <a:t>Change management mechanisms</a:t>
            </a:r>
            <a:endParaRPr lang="el-GR" sz="1100" dirty="0"/>
          </a:p>
        </p:txBody>
      </p:sp>
      <p:sp>
        <p:nvSpPr>
          <p:cNvPr id="21" name="18 - Επεξήγηση με παραλληλόγραμμο"/>
          <p:cNvSpPr/>
          <p:nvPr/>
        </p:nvSpPr>
        <p:spPr>
          <a:xfrm>
            <a:off x="8169349" y="1290084"/>
            <a:ext cx="1981200" cy="762000"/>
          </a:xfrm>
          <a:prstGeom prst="wedgeRectCallout">
            <a:avLst>
              <a:gd name="adj1" fmla="val -126773"/>
              <a:gd name="adj2" fmla="val -842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Global restructuring</a:t>
            </a:r>
            <a:endParaRPr lang="el-GR" dirty="0"/>
          </a:p>
        </p:txBody>
      </p:sp>
      <p:sp>
        <p:nvSpPr>
          <p:cNvPr id="22" name="12 - TextBox"/>
          <p:cNvSpPr txBox="1">
            <a:spLocks noChangeArrowheads="1"/>
          </p:cNvSpPr>
          <p:nvPr/>
        </p:nvSpPr>
        <p:spPr bwMode="auto">
          <a:xfrm>
            <a:off x="3683073" y="2185434"/>
            <a:ext cx="202240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dirty="0" smtClean="0"/>
              <a:t>Old cycle</a:t>
            </a:r>
          </a:p>
          <a:p>
            <a:r>
              <a:rPr lang="en-US" sz="1200" dirty="0" smtClean="0"/>
              <a:t>of development</a:t>
            </a:r>
            <a:endParaRPr lang="el-GR" sz="1200" dirty="0"/>
          </a:p>
        </p:txBody>
      </p:sp>
    </p:spTree>
    <p:extLst>
      <p:ext uri="{BB962C8B-B14F-4D97-AF65-F5344CB8AC3E}">
        <p14:creationId xmlns:p14="http://schemas.microsoft.com/office/powerpoint/2010/main" xmlns="" val="3650727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23 - Ραβδωτό δεξιό βέλος"/>
          <p:cNvSpPr/>
          <p:nvPr/>
        </p:nvSpPr>
        <p:spPr>
          <a:xfrm>
            <a:off x="404950" y="1201782"/>
            <a:ext cx="11678193" cy="4950823"/>
          </a:xfrm>
          <a:prstGeom prst="stripedRightArrow">
            <a:avLst>
              <a:gd name="adj1" fmla="val 50000"/>
              <a:gd name="adj2" fmla="val 33641"/>
            </a:avLst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5" name="3 - Στρογγυλεμένο ορθογώνιο"/>
          <p:cNvSpPr/>
          <p:nvPr/>
        </p:nvSpPr>
        <p:spPr>
          <a:xfrm>
            <a:off x="2509283" y="2330302"/>
            <a:ext cx="1828800" cy="1219200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 smtClean="0"/>
              <a:t>Structures</a:t>
            </a:r>
            <a:endParaRPr lang="el-GR" b="1" dirty="0"/>
          </a:p>
        </p:txBody>
      </p:sp>
      <p:sp>
        <p:nvSpPr>
          <p:cNvPr id="6" name="6 - Δεξιό βέλος"/>
          <p:cNvSpPr/>
          <p:nvPr/>
        </p:nvSpPr>
        <p:spPr>
          <a:xfrm>
            <a:off x="7433708" y="2720827"/>
            <a:ext cx="838200" cy="484188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l-GR" b="1"/>
          </a:p>
        </p:txBody>
      </p:sp>
      <p:sp>
        <p:nvSpPr>
          <p:cNvPr id="7" name="7 - Δάκρυ"/>
          <p:cNvSpPr/>
          <p:nvPr/>
        </p:nvSpPr>
        <p:spPr>
          <a:xfrm>
            <a:off x="8191500" y="2482702"/>
            <a:ext cx="1571625" cy="914400"/>
          </a:xfrm>
          <a:prstGeom prst="teardrop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b="1" dirty="0" smtClean="0"/>
              <a:t>Performances</a:t>
            </a:r>
            <a:endParaRPr lang="el-GR" sz="1200" b="1" dirty="0"/>
          </a:p>
        </p:txBody>
      </p:sp>
      <p:sp>
        <p:nvSpPr>
          <p:cNvPr id="8" name="8 - Καμπύλο βέλος προς τα επάνω"/>
          <p:cNvSpPr/>
          <p:nvPr/>
        </p:nvSpPr>
        <p:spPr>
          <a:xfrm flipH="1">
            <a:off x="2814083" y="3473302"/>
            <a:ext cx="6705600" cy="1570038"/>
          </a:xfrm>
          <a:prstGeom prst="curvedUp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l-GR" b="1">
              <a:solidFill>
                <a:schemeClr val="tx1"/>
              </a:solidFill>
            </a:endParaRPr>
          </a:p>
        </p:txBody>
      </p:sp>
      <p:sp>
        <p:nvSpPr>
          <p:cNvPr id="9" name="10 - Έλλειψη"/>
          <p:cNvSpPr/>
          <p:nvPr/>
        </p:nvSpPr>
        <p:spPr>
          <a:xfrm>
            <a:off x="2661683" y="4082902"/>
            <a:ext cx="2057400" cy="11430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b="1" dirty="0" smtClean="0">
                <a:solidFill>
                  <a:schemeClr val="tx1"/>
                </a:solidFill>
              </a:rPr>
              <a:t>Change management &amp; Restructuring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13 - Πλαίσιο"/>
          <p:cNvSpPr/>
          <p:nvPr/>
        </p:nvSpPr>
        <p:spPr>
          <a:xfrm>
            <a:off x="1899683" y="1415902"/>
            <a:ext cx="8382000" cy="4343400"/>
          </a:xfrm>
          <a:prstGeom prst="fram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l-GR" b="1" dirty="0">
              <a:solidFill>
                <a:schemeClr val="tx1"/>
              </a:solidFill>
            </a:endParaRPr>
          </a:p>
        </p:txBody>
      </p:sp>
      <p:sp>
        <p:nvSpPr>
          <p:cNvPr id="11" name="16 - Βέλος επάνω-κάτω"/>
          <p:cNvSpPr/>
          <p:nvPr/>
        </p:nvSpPr>
        <p:spPr>
          <a:xfrm>
            <a:off x="3195083" y="1720702"/>
            <a:ext cx="484188" cy="914400"/>
          </a:xfrm>
          <a:prstGeom prst="upDownArrow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l-GR" b="1"/>
          </a:p>
        </p:txBody>
      </p:sp>
      <p:sp>
        <p:nvSpPr>
          <p:cNvPr id="12" name="18 - Βέλος επάνω-κάτω"/>
          <p:cNvSpPr/>
          <p:nvPr/>
        </p:nvSpPr>
        <p:spPr>
          <a:xfrm>
            <a:off x="9062483" y="1720702"/>
            <a:ext cx="484188" cy="990600"/>
          </a:xfrm>
          <a:prstGeom prst="upDownArrow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l-GR" b="1"/>
          </a:p>
        </p:txBody>
      </p:sp>
      <p:sp>
        <p:nvSpPr>
          <p:cNvPr id="13" name="19 - TextBox"/>
          <p:cNvSpPr txBox="1">
            <a:spLocks noChangeArrowheads="1"/>
          </p:cNvSpPr>
          <p:nvPr/>
        </p:nvSpPr>
        <p:spPr bwMode="auto">
          <a:xfrm>
            <a:off x="1899683" y="1415902"/>
            <a:ext cx="2286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b="1" dirty="0" smtClean="0"/>
              <a:t>Global System</a:t>
            </a:r>
            <a:endParaRPr lang="el-GR" b="1" dirty="0"/>
          </a:p>
          <a:p>
            <a:endParaRPr lang="el-GR" b="1" dirty="0"/>
          </a:p>
        </p:txBody>
      </p:sp>
      <p:sp>
        <p:nvSpPr>
          <p:cNvPr id="14" name="21 - Βέλος επάνω-κάτω"/>
          <p:cNvSpPr/>
          <p:nvPr/>
        </p:nvSpPr>
        <p:spPr>
          <a:xfrm rot="16200000">
            <a:off x="2305289" y="4210696"/>
            <a:ext cx="484188" cy="838200"/>
          </a:xfrm>
          <a:prstGeom prst="upDownArrow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l-GR" b="1"/>
          </a:p>
        </p:txBody>
      </p:sp>
      <p:sp>
        <p:nvSpPr>
          <p:cNvPr id="15" name="19 - Έκρηξη 2"/>
          <p:cNvSpPr/>
          <p:nvPr/>
        </p:nvSpPr>
        <p:spPr>
          <a:xfrm>
            <a:off x="8071883" y="3854302"/>
            <a:ext cx="1600200" cy="1371600"/>
          </a:xfrm>
          <a:prstGeom prst="irregularSeal2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b="1" dirty="0" smtClean="0"/>
              <a:t>Crisis</a:t>
            </a:r>
            <a:endParaRPr lang="el-GR" sz="1400" b="1" dirty="0"/>
          </a:p>
        </p:txBody>
      </p:sp>
      <p:sp>
        <p:nvSpPr>
          <p:cNvPr id="16" name="23 - Ρόμβος"/>
          <p:cNvSpPr/>
          <p:nvPr/>
        </p:nvSpPr>
        <p:spPr>
          <a:xfrm>
            <a:off x="5176283" y="4159102"/>
            <a:ext cx="2286000" cy="1295400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b="1" dirty="0" smtClean="0"/>
              <a:t>Innovation</a:t>
            </a:r>
            <a:endParaRPr lang="el-GR" sz="1400" b="1" dirty="0"/>
          </a:p>
        </p:txBody>
      </p:sp>
      <p:sp>
        <p:nvSpPr>
          <p:cNvPr id="17" name="20 - Βέλος επάνω-κάτω"/>
          <p:cNvSpPr/>
          <p:nvPr/>
        </p:nvSpPr>
        <p:spPr>
          <a:xfrm>
            <a:off x="6090683" y="5073502"/>
            <a:ext cx="484188" cy="609600"/>
          </a:xfrm>
          <a:prstGeom prst="upDownArrow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l-GR" b="1"/>
          </a:p>
        </p:txBody>
      </p:sp>
      <p:sp>
        <p:nvSpPr>
          <p:cNvPr id="18" name="22 - Βέλος επάνω-κάτω"/>
          <p:cNvSpPr/>
          <p:nvPr/>
        </p:nvSpPr>
        <p:spPr>
          <a:xfrm rot="16200000">
            <a:off x="9496391" y="4260770"/>
            <a:ext cx="484188" cy="685800"/>
          </a:xfrm>
          <a:prstGeom prst="upDownArrow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l-GR" b="1"/>
          </a:p>
        </p:txBody>
      </p:sp>
      <p:sp>
        <p:nvSpPr>
          <p:cNvPr id="19" name="26 - TextBox"/>
          <p:cNvSpPr txBox="1"/>
          <p:nvPr/>
        </p:nvSpPr>
        <p:spPr>
          <a:xfrm>
            <a:off x="10489473" y="3390571"/>
            <a:ext cx="134982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b="1" dirty="0" smtClean="0"/>
              <a:t>Global Dynamics</a:t>
            </a:r>
            <a:endParaRPr lang="el-GR" b="1" dirty="0"/>
          </a:p>
        </p:txBody>
      </p:sp>
      <p:sp>
        <p:nvSpPr>
          <p:cNvPr id="21" name="5 - Πεντάγωνο"/>
          <p:cNvSpPr/>
          <p:nvPr/>
        </p:nvSpPr>
        <p:spPr>
          <a:xfrm>
            <a:off x="5338208" y="2358877"/>
            <a:ext cx="2133600" cy="1143000"/>
          </a:xfrm>
          <a:prstGeom prst="homePlate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 smtClean="0"/>
              <a:t>Players: behaviors</a:t>
            </a:r>
            <a:endParaRPr lang="el-GR" b="1" dirty="0"/>
          </a:p>
        </p:txBody>
      </p:sp>
      <p:sp>
        <p:nvSpPr>
          <p:cNvPr id="22" name="17 - Βέλος επάνω-κάτω"/>
          <p:cNvSpPr/>
          <p:nvPr/>
        </p:nvSpPr>
        <p:spPr>
          <a:xfrm>
            <a:off x="5976383" y="1711177"/>
            <a:ext cx="484188" cy="914400"/>
          </a:xfrm>
          <a:prstGeom prst="upDownArrow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l-GR" b="1"/>
          </a:p>
        </p:txBody>
      </p:sp>
      <p:sp>
        <p:nvSpPr>
          <p:cNvPr id="23" name="4 - Ραβδωτό δεξιό βέλος"/>
          <p:cNvSpPr/>
          <p:nvPr/>
        </p:nvSpPr>
        <p:spPr>
          <a:xfrm>
            <a:off x="4414283" y="2711302"/>
            <a:ext cx="977900" cy="484188"/>
          </a:xfrm>
          <a:prstGeom prst="stripedRightArrow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l-GR" b="1"/>
          </a:p>
        </p:txBody>
      </p:sp>
      <p:sp>
        <p:nvSpPr>
          <p:cNvPr id="25" name="24 - TextBox"/>
          <p:cNvSpPr txBox="1"/>
          <p:nvPr/>
        </p:nvSpPr>
        <p:spPr>
          <a:xfrm>
            <a:off x="3918858" y="3592285"/>
            <a:ext cx="4633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Evolutionary distribution of geopolitical power</a:t>
            </a:r>
            <a:endParaRPr lang="el-GR" b="1" dirty="0"/>
          </a:p>
        </p:txBody>
      </p:sp>
    </p:spTree>
    <p:extLst>
      <p:ext uri="{BB962C8B-B14F-4D97-AF65-F5344CB8AC3E}">
        <p14:creationId xmlns:p14="http://schemas.microsoft.com/office/powerpoint/2010/main" xmlns="" val="24443416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2 - Πεντάγωνο"/>
          <p:cNvSpPr/>
          <p:nvPr/>
        </p:nvSpPr>
        <p:spPr>
          <a:xfrm flipH="1">
            <a:off x="5828261" y="1953404"/>
            <a:ext cx="5040035" cy="3886200"/>
          </a:xfrm>
          <a:prstGeom prst="homePlate">
            <a:avLst>
              <a:gd name="adj" fmla="val 35832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l-GR" dirty="0"/>
          </a:p>
        </p:txBody>
      </p:sp>
      <p:sp>
        <p:nvSpPr>
          <p:cNvPr id="7" name="3 - TextBox"/>
          <p:cNvSpPr txBox="1">
            <a:spLocks noChangeArrowheads="1"/>
          </p:cNvSpPr>
          <p:nvPr/>
        </p:nvSpPr>
        <p:spPr bwMode="auto">
          <a:xfrm>
            <a:off x="6868935" y="2495512"/>
            <a:ext cx="3831721" cy="32470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600" u="sng" dirty="0" smtClean="0">
                <a:latin typeface="+mn-lt"/>
              </a:rPr>
              <a:t>B. STRUCTURAL UNDERSTANDING OF CRISIS</a:t>
            </a:r>
            <a:endParaRPr lang="el-GR" sz="1600" u="sng" dirty="0">
              <a:latin typeface="+mn-lt"/>
            </a:endParaRPr>
          </a:p>
          <a:p>
            <a:pPr algn="ctr">
              <a:lnSpc>
                <a:spcPct val="150000"/>
              </a:lnSpc>
              <a:buFont typeface="Arial" charset="0"/>
              <a:buChar char="•"/>
              <a:defRPr/>
            </a:pPr>
            <a:r>
              <a:rPr lang="en-US" sz="1600" dirty="0" smtClean="0">
                <a:latin typeface="+mn-lt"/>
              </a:rPr>
              <a:t>Expected situation</a:t>
            </a:r>
            <a:endParaRPr lang="el-GR" sz="1600" dirty="0">
              <a:latin typeface="+mn-lt"/>
            </a:endParaRPr>
          </a:p>
          <a:p>
            <a:pPr algn="ctr">
              <a:lnSpc>
                <a:spcPct val="150000"/>
              </a:lnSpc>
              <a:buFont typeface="Arial" charset="0"/>
              <a:buChar char="•"/>
              <a:defRPr/>
            </a:pPr>
            <a:r>
              <a:rPr lang="en-US" sz="1600" dirty="0" smtClean="0">
                <a:latin typeface="+mn-lt"/>
              </a:rPr>
              <a:t>Endogenous disorder</a:t>
            </a:r>
            <a:endParaRPr lang="el-GR" sz="1600" dirty="0">
              <a:latin typeface="+mn-lt"/>
            </a:endParaRPr>
          </a:p>
          <a:p>
            <a:pPr algn="ctr">
              <a:lnSpc>
                <a:spcPct val="150000"/>
              </a:lnSpc>
              <a:buFont typeface="Arial" charset="0"/>
              <a:buChar char="•"/>
              <a:defRPr/>
            </a:pPr>
            <a:r>
              <a:rPr lang="en-US" sz="1600" dirty="0" smtClean="0">
                <a:latin typeface="+mn-lt"/>
              </a:rPr>
              <a:t>Physiologic and organic overturn of balance</a:t>
            </a:r>
            <a:endParaRPr lang="el-GR" sz="1600" dirty="0">
              <a:latin typeface="+mn-lt"/>
            </a:endParaRPr>
          </a:p>
          <a:p>
            <a:pPr algn="ctr">
              <a:lnSpc>
                <a:spcPct val="150000"/>
              </a:lnSpc>
              <a:buFont typeface="Arial" charset="0"/>
              <a:buChar char="•"/>
              <a:defRPr/>
            </a:pPr>
            <a:r>
              <a:rPr lang="en-US" sz="1600" dirty="0" smtClean="0">
                <a:latin typeface="+mn-lt"/>
              </a:rPr>
              <a:t>Non-</a:t>
            </a:r>
            <a:r>
              <a:rPr lang="en-US" sz="1600" dirty="0" err="1" smtClean="0">
                <a:latin typeface="+mn-lt"/>
              </a:rPr>
              <a:t>assimilable</a:t>
            </a:r>
            <a:r>
              <a:rPr lang="en-US" sz="1600" dirty="0" smtClean="0">
                <a:latin typeface="+mn-lt"/>
              </a:rPr>
              <a:t> by the present system</a:t>
            </a:r>
            <a:r>
              <a:rPr lang="el-GR" sz="1600" dirty="0" smtClean="0">
                <a:latin typeface="+mn-lt"/>
              </a:rPr>
              <a:t>: </a:t>
            </a:r>
            <a:r>
              <a:rPr lang="en-US" sz="1600" dirty="0" smtClean="0">
                <a:latin typeface="+mn-lt"/>
              </a:rPr>
              <a:t>Emergence of new system</a:t>
            </a:r>
            <a:endParaRPr lang="el-GR" sz="1600" dirty="0">
              <a:latin typeface="+mn-lt"/>
            </a:endParaRPr>
          </a:p>
          <a:p>
            <a:pPr>
              <a:lnSpc>
                <a:spcPct val="150000"/>
              </a:lnSpc>
              <a:buFont typeface="Arial" charset="0"/>
              <a:buChar char="•"/>
              <a:defRPr/>
            </a:pPr>
            <a:endParaRPr lang="el-GR" dirty="0"/>
          </a:p>
          <a:p>
            <a:pPr>
              <a:buFont typeface="Arial" charset="0"/>
              <a:buChar char="•"/>
              <a:defRPr/>
            </a:pPr>
            <a:endParaRPr lang="el-GR" dirty="0"/>
          </a:p>
        </p:txBody>
      </p:sp>
      <p:sp>
        <p:nvSpPr>
          <p:cNvPr id="5" name="4 - Πεντάγωνο"/>
          <p:cNvSpPr/>
          <p:nvPr/>
        </p:nvSpPr>
        <p:spPr>
          <a:xfrm>
            <a:off x="692333" y="1933303"/>
            <a:ext cx="4598124" cy="3931920"/>
          </a:xfrm>
          <a:prstGeom prst="homePlate">
            <a:avLst>
              <a:gd name="adj" fmla="val 30420"/>
            </a:avLst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  <a:defRPr/>
            </a:pPr>
            <a:r>
              <a:rPr lang="en-US" sz="1600" u="sng" dirty="0" smtClean="0">
                <a:solidFill>
                  <a:schemeClr val="tx1"/>
                </a:solidFill>
              </a:rPr>
              <a:t>A. CONJUNCTURAL PERCEPTION OF CRISIS</a:t>
            </a:r>
            <a:endParaRPr lang="el-GR" sz="1600" u="sng" dirty="0" smtClean="0">
              <a:solidFill>
                <a:schemeClr val="tx1"/>
              </a:solidFill>
            </a:endParaRPr>
          </a:p>
          <a:p>
            <a:pPr algn="ctr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sz="1600" dirty="0" smtClean="0">
                <a:solidFill>
                  <a:schemeClr val="tx1"/>
                </a:solidFill>
              </a:rPr>
              <a:t>Situation of emergency</a:t>
            </a:r>
            <a:endParaRPr lang="el-GR" sz="1600" dirty="0" smtClean="0">
              <a:solidFill>
                <a:schemeClr val="tx1"/>
              </a:solidFill>
            </a:endParaRPr>
          </a:p>
          <a:p>
            <a:pPr algn="ctr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sz="1600" dirty="0" smtClean="0">
                <a:solidFill>
                  <a:schemeClr val="tx1"/>
                </a:solidFill>
              </a:rPr>
              <a:t>Exogenous turbulence</a:t>
            </a:r>
            <a:endParaRPr lang="el-GR" sz="1600" dirty="0" smtClean="0">
              <a:solidFill>
                <a:schemeClr val="tx1"/>
              </a:solidFill>
            </a:endParaRPr>
          </a:p>
          <a:p>
            <a:pPr algn="ctr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sz="1600" dirty="0" smtClean="0">
                <a:solidFill>
                  <a:schemeClr val="tx1"/>
                </a:solidFill>
              </a:rPr>
              <a:t>Unnatural and temporary distortion of balance</a:t>
            </a:r>
            <a:r>
              <a:rPr lang="el-GR" sz="1600" dirty="0" smtClean="0">
                <a:solidFill>
                  <a:schemeClr val="tx1"/>
                </a:solidFill>
              </a:rPr>
              <a:t> </a:t>
            </a:r>
          </a:p>
          <a:p>
            <a:pPr algn="ctr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sz="1600" dirty="0" err="1" smtClean="0">
                <a:solidFill>
                  <a:schemeClr val="tx1"/>
                </a:solidFill>
              </a:rPr>
              <a:t>Assimilable</a:t>
            </a:r>
            <a:r>
              <a:rPr lang="en-US" sz="1600" dirty="0" smtClean="0">
                <a:solidFill>
                  <a:schemeClr val="tx1"/>
                </a:solidFill>
              </a:rPr>
              <a:t> by the present system: Return to the past</a:t>
            </a:r>
            <a:endParaRPr lang="el-GR" sz="1600" dirty="0">
              <a:solidFill>
                <a:schemeClr val="tx1"/>
              </a:solidFill>
            </a:endParaRPr>
          </a:p>
        </p:txBody>
      </p:sp>
      <p:sp>
        <p:nvSpPr>
          <p:cNvPr id="9" name="8 - Αστέρι 7 ακτινών"/>
          <p:cNvSpPr/>
          <p:nvPr/>
        </p:nvSpPr>
        <p:spPr>
          <a:xfrm>
            <a:off x="4519749" y="2416629"/>
            <a:ext cx="2436222" cy="2782388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</a:rPr>
              <a:t>The central methodological conflict in the study of global dynamics</a:t>
            </a:r>
            <a:endParaRPr lang="el-GR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164520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Ευθύγραμμο βέλος σύνδεσης 4"/>
          <p:cNvCxnSpPr/>
          <p:nvPr/>
        </p:nvCxnSpPr>
        <p:spPr>
          <a:xfrm flipH="1" flipV="1">
            <a:off x="2434603" y="1649975"/>
            <a:ext cx="8762" cy="4215694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Ευθύγραμμο βέλος σύνδεσης 5"/>
          <p:cNvCxnSpPr/>
          <p:nvPr/>
        </p:nvCxnSpPr>
        <p:spPr>
          <a:xfrm flipV="1">
            <a:off x="2443365" y="5851861"/>
            <a:ext cx="6936323" cy="2496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460057" y="3702739"/>
            <a:ext cx="9607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latin typeface="+mn-lt"/>
              </a:rPr>
              <a:t>Quantitative</a:t>
            </a:r>
          </a:p>
          <a:p>
            <a:pPr algn="ctr"/>
            <a:r>
              <a:rPr lang="en-US" sz="1200" dirty="0" smtClean="0"/>
              <a:t>Changes</a:t>
            </a:r>
            <a:endParaRPr lang="el-GR" sz="1200" dirty="0">
              <a:latin typeface="+mn-lt"/>
            </a:endParaRPr>
          </a:p>
        </p:txBody>
      </p:sp>
      <p:cxnSp>
        <p:nvCxnSpPr>
          <p:cNvPr id="8" name="Ευθεία γραμμή σύνδεσης 7"/>
          <p:cNvCxnSpPr/>
          <p:nvPr/>
        </p:nvCxnSpPr>
        <p:spPr>
          <a:xfrm flipV="1">
            <a:off x="2443365" y="3901057"/>
            <a:ext cx="6936323" cy="2"/>
          </a:xfrm>
          <a:prstGeom prst="line">
            <a:avLst/>
          </a:prstGeom>
          <a:ln w="25400"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Ορθογώνιο 8"/>
          <p:cNvSpPr/>
          <p:nvPr/>
        </p:nvSpPr>
        <p:spPr>
          <a:xfrm>
            <a:off x="2830884" y="1901701"/>
            <a:ext cx="1338944" cy="1081668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w="114300" prst="hardEdge"/>
            <a:bevelB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dirty="0" smtClean="0">
                <a:solidFill>
                  <a:schemeClr val="tx1"/>
                </a:solidFill>
              </a:rPr>
              <a:t>Synthesis</a:t>
            </a:r>
            <a:endParaRPr lang="el-GR" sz="1500" dirty="0">
              <a:solidFill>
                <a:schemeClr val="tx1"/>
              </a:solidFill>
            </a:endParaRPr>
          </a:p>
        </p:txBody>
      </p:sp>
      <p:sp>
        <p:nvSpPr>
          <p:cNvPr id="10" name="Δεξιό βέλος 9"/>
          <p:cNvSpPr/>
          <p:nvPr/>
        </p:nvSpPr>
        <p:spPr>
          <a:xfrm>
            <a:off x="4169828" y="2284427"/>
            <a:ext cx="718457" cy="316216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Ορθογώνιο 10"/>
          <p:cNvSpPr/>
          <p:nvPr/>
        </p:nvSpPr>
        <p:spPr>
          <a:xfrm>
            <a:off x="4888285" y="1885312"/>
            <a:ext cx="1338944" cy="1081668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w="114300" prst="hardEdge"/>
            <a:bevelB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dirty="0" smtClean="0">
                <a:solidFill>
                  <a:schemeClr val="tx1"/>
                </a:solidFill>
              </a:rPr>
              <a:t>New Antithesis</a:t>
            </a:r>
            <a:endParaRPr lang="el-GR" sz="1500" dirty="0">
              <a:solidFill>
                <a:schemeClr val="tx1"/>
              </a:solidFill>
            </a:endParaRPr>
          </a:p>
        </p:txBody>
      </p:sp>
      <p:sp>
        <p:nvSpPr>
          <p:cNvPr id="12" name="Βέλος προς τα κάτω 11"/>
          <p:cNvSpPr/>
          <p:nvPr/>
        </p:nvSpPr>
        <p:spPr>
          <a:xfrm flipV="1">
            <a:off x="5438022" y="2872801"/>
            <a:ext cx="130628" cy="370115"/>
          </a:xfrm>
          <a:prstGeom prst="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TextBox 12"/>
          <p:cNvSpPr txBox="1"/>
          <p:nvPr/>
        </p:nvSpPr>
        <p:spPr>
          <a:xfrm>
            <a:off x="4642987" y="3190700"/>
            <a:ext cx="154984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+mn-lt"/>
              </a:rPr>
              <a:t>New Dominant Thesis</a:t>
            </a:r>
            <a:endParaRPr lang="el-GR" sz="1200" dirty="0">
              <a:latin typeface="+mn-lt"/>
            </a:endParaRPr>
          </a:p>
        </p:txBody>
      </p:sp>
      <p:sp>
        <p:nvSpPr>
          <p:cNvPr id="14" name="Δεξιό βέλος 13"/>
          <p:cNvSpPr/>
          <p:nvPr/>
        </p:nvSpPr>
        <p:spPr>
          <a:xfrm>
            <a:off x="6140141" y="2284427"/>
            <a:ext cx="805546" cy="316216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  <a:effectLst>
            <a:innerShdw blurRad="63500" dist="1181100" dir="102000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cxnSp>
        <p:nvCxnSpPr>
          <p:cNvPr id="15" name="Ευθεία γραμμή σύνδεσης 14"/>
          <p:cNvCxnSpPr/>
          <p:nvPr/>
        </p:nvCxnSpPr>
        <p:spPr>
          <a:xfrm>
            <a:off x="7150389" y="2448109"/>
            <a:ext cx="1521760" cy="13986"/>
          </a:xfrm>
          <a:prstGeom prst="line">
            <a:avLst/>
          </a:prstGeom>
          <a:ln w="25400"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Έλλειψη 15"/>
          <p:cNvSpPr/>
          <p:nvPr/>
        </p:nvSpPr>
        <p:spPr>
          <a:xfrm>
            <a:off x="2679531" y="4253646"/>
            <a:ext cx="1458687" cy="133141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7" name="Έλλειψη 16"/>
          <p:cNvSpPr/>
          <p:nvPr/>
        </p:nvSpPr>
        <p:spPr>
          <a:xfrm>
            <a:off x="4753258" y="4210753"/>
            <a:ext cx="1458687" cy="133141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8" name="Έλλειψη 17"/>
          <p:cNvSpPr/>
          <p:nvPr/>
        </p:nvSpPr>
        <p:spPr>
          <a:xfrm>
            <a:off x="6794333" y="4210753"/>
            <a:ext cx="1458687" cy="133141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9" name="TextBox 18"/>
          <p:cNvSpPr txBox="1"/>
          <p:nvPr/>
        </p:nvSpPr>
        <p:spPr>
          <a:xfrm>
            <a:off x="8773965" y="5911434"/>
            <a:ext cx="18922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latin typeface="+mn-lt"/>
              </a:rPr>
              <a:t>Accumulation of Quantities</a:t>
            </a:r>
            <a:endParaRPr lang="el-GR" sz="1200" dirty="0">
              <a:latin typeface="+mn-lt"/>
            </a:endParaRPr>
          </a:p>
        </p:txBody>
      </p:sp>
      <p:sp>
        <p:nvSpPr>
          <p:cNvPr id="20" name="Βέλος προς τα κάτω 19"/>
          <p:cNvSpPr/>
          <p:nvPr/>
        </p:nvSpPr>
        <p:spPr>
          <a:xfrm flipV="1">
            <a:off x="4317831" y="5965788"/>
            <a:ext cx="233675" cy="244630"/>
          </a:xfrm>
          <a:prstGeom prst="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1" name="Βέλος προς τα κάτω 20"/>
          <p:cNvSpPr/>
          <p:nvPr/>
        </p:nvSpPr>
        <p:spPr>
          <a:xfrm flipV="1">
            <a:off x="6378138" y="5965788"/>
            <a:ext cx="233675" cy="244630"/>
          </a:xfrm>
          <a:prstGeom prst="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2" name="TextBox 21"/>
          <p:cNvSpPr txBox="1"/>
          <p:nvPr/>
        </p:nvSpPr>
        <p:spPr>
          <a:xfrm>
            <a:off x="3779747" y="6273225"/>
            <a:ext cx="130984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u="sng" dirty="0" smtClean="0">
                <a:latin typeface="+mn-lt"/>
              </a:rPr>
              <a:t>Development</a:t>
            </a:r>
          </a:p>
          <a:p>
            <a:pPr algn="ctr"/>
            <a:r>
              <a:rPr lang="en-US" sz="1600" u="sng" dirty="0" smtClean="0"/>
              <a:t>Phase</a:t>
            </a:r>
            <a:endParaRPr lang="el-GR" sz="1600" u="sng" dirty="0">
              <a:latin typeface="+mn-lt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155778" y="6264607"/>
            <a:ext cx="6783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u="sng" dirty="0" smtClean="0">
                <a:latin typeface="+mn-lt"/>
              </a:rPr>
              <a:t>Crisis</a:t>
            </a:r>
          </a:p>
          <a:p>
            <a:pPr algn="ctr"/>
            <a:r>
              <a:rPr lang="en-US" sz="1600" u="sng" dirty="0" smtClean="0"/>
              <a:t>Phase</a:t>
            </a:r>
            <a:endParaRPr lang="el-GR" sz="1600" u="sng" dirty="0">
              <a:latin typeface="+mn-lt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904937" y="4746346"/>
            <a:ext cx="986167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500" dirty="0" smtClean="0">
                <a:latin typeface="+mn-lt"/>
              </a:rPr>
              <a:t>Old Thesis</a:t>
            </a:r>
            <a:endParaRPr lang="el-GR" sz="1500" dirty="0">
              <a:latin typeface="+mn-lt"/>
            </a:endParaRPr>
          </a:p>
        </p:txBody>
      </p:sp>
      <p:sp>
        <p:nvSpPr>
          <p:cNvPr id="25" name="TextBox 24"/>
          <p:cNvSpPr txBox="1"/>
          <p:nvPr/>
        </p:nvSpPr>
        <p:spPr>
          <a:xfrm flipH="1">
            <a:off x="4329803" y="4499656"/>
            <a:ext cx="230559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dirty="0" smtClean="0">
                <a:latin typeface="+mn-lt"/>
              </a:rPr>
              <a:t>Emerging</a:t>
            </a:r>
          </a:p>
          <a:p>
            <a:pPr algn="ctr"/>
            <a:r>
              <a:rPr lang="en-US" sz="1500" dirty="0" smtClean="0">
                <a:latin typeface="+mn-lt"/>
              </a:rPr>
              <a:t>Antithesis</a:t>
            </a:r>
            <a:endParaRPr lang="el-GR" sz="1500" dirty="0">
              <a:latin typeface="+mn-lt"/>
            </a:endParaRPr>
          </a:p>
        </p:txBody>
      </p:sp>
      <p:sp>
        <p:nvSpPr>
          <p:cNvPr id="26" name="TextBox 25"/>
          <p:cNvSpPr txBox="1"/>
          <p:nvPr/>
        </p:nvSpPr>
        <p:spPr>
          <a:xfrm flipH="1">
            <a:off x="6370878" y="4498696"/>
            <a:ext cx="230559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dirty="0" smtClean="0">
                <a:latin typeface="+mn-lt"/>
              </a:rPr>
              <a:t>Antithesis</a:t>
            </a:r>
          </a:p>
          <a:p>
            <a:pPr algn="ctr"/>
            <a:r>
              <a:rPr lang="en-US" sz="1500" dirty="0" smtClean="0"/>
              <a:t>Maturation</a:t>
            </a:r>
            <a:endParaRPr lang="el-GR" sz="1500" dirty="0">
              <a:latin typeface="+mn-lt"/>
            </a:endParaRPr>
          </a:p>
        </p:txBody>
      </p:sp>
      <p:sp>
        <p:nvSpPr>
          <p:cNvPr id="27" name="Βέλος προς τα κάτω 26"/>
          <p:cNvSpPr/>
          <p:nvPr/>
        </p:nvSpPr>
        <p:spPr>
          <a:xfrm>
            <a:off x="5443416" y="5169448"/>
            <a:ext cx="45719" cy="27813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8" name="Βέλος προς τα κάτω 27"/>
          <p:cNvSpPr/>
          <p:nvPr/>
        </p:nvSpPr>
        <p:spPr>
          <a:xfrm flipV="1">
            <a:off x="5441242" y="5478724"/>
            <a:ext cx="45719" cy="2785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9" name="TextBox 28"/>
          <p:cNvSpPr txBox="1"/>
          <p:nvPr/>
        </p:nvSpPr>
        <p:spPr>
          <a:xfrm>
            <a:off x="3837264" y="5538741"/>
            <a:ext cx="122841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+mn-lt"/>
              </a:rPr>
              <a:t>Dominant Thesis</a:t>
            </a:r>
            <a:endParaRPr lang="el-GR" sz="1200" dirty="0">
              <a:latin typeface="+mn-lt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678373" y="5540268"/>
            <a:ext cx="11849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+mn-lt"/>
              </a:rPr>
              <a:t>De</a:t>
            </a:r>
            <a:r>
              <a:rPr lang="en-US" sz="1200" dirty="0" smtClean="0"/>
              <a:t>clining </a:t>
            </a:r>
            <a:r>
              <a:rPr lang="en-US" sz="1200" dirty="0" smtClean="0">
                <a:latin typeface="+mn-lt"/>
              </a:rPr>
              <a:t>Thesis</a:t>
            </a:r>
            <a:endParaRPr lang="el-GR" sz="1200" dirty="0">
              <a:latin typeface="+mn-lt"/>
            </a:endParaRPr>
          </a:p>
        </p:txBody>
      </p:sp>
      <p:cxnSp>
        <p:nvCxnSpPr>
          <p:cNvPr id="31" name="Ευθύγραμμο βέλος σύνδεσης 30"/>
          <p:cNvCxnSpPr/>
          <p:nvPr/>
        </p:nvCxnSpPr>
        <p:spPr>
          <a:xfrm flipH="1" flipV="1">
            <a:off x="4146980" y="3136511"/>
            <a:ext cx="2647354" cy="1594122"/>
          </a:xfrm>
          <a:prstGeom prst="straightConnector1">
            <a:avLst/>
          </a:prstGeom>
          <a:ln w="73025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Βέλος προς τα κάτω 31"/>
          <p:cNvSpPr/>
          <p:nvPr/>
        </p:nvSpPr>
        <p:spPr>
          <a:xfrm>
            <a:off x="7438223" y="5175849"/>
            <a:ext cx="170903" cy="27813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3" name="Επεξήγηση με παραλληλόγραμμο 32"/>
          <p:cNvSpPr/>
          <p:nvPr/>
        </p:nvSpPr>
        <p:spPr>
          <a:xfrm>
            <a:off x="9053117" y="1071153"/>
            <a:ext cx="1360542" cy="574765"/>
          </a:xfrm>
          <a:prstGeom prst="wedgeRectCallout">
            <a:avLst>
              <a:gd name="adj1" fmla="val -410482"/>
              <a:gd name="adj2" fmla="val 86442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 smtClean="0">
                <a:solidFill>
                  <a:schemeClr val="tx1"/>
                </a:solidFill>
              </a:rPr>
              <a:t>Denial of Denial</a:t>
            </a:r>
            <a:endParaRPr lang="el-GR" sz="1300" dirty="0">
              <a:solidFill>
                <a:schemeClr val="tx1"/>
              </a:solidFill>
            </a:endParaRPr>
          </a:p>
        </p:txBody>
      </p:sp>
      <p:sp>
        <p:nvSpPr>
          <p:cNvPr id="34" name="Επεξήγηση με παραλληλόγραμμο 33"/>
          <p:cNvSpPr/>
          <p:nvPr/>
        </p:nvSpPr>
        <p:spPr>
          <a:xfrm>
            <a:off x="9039377" y="2216136"/>
            <a:ext cx="1360542" cy="1203837"/>
          </a:xfrm>
          <a:prstGeom prst="wedgeRectCallout">
            <a:avLst>
              <a:gd name="adj1" fmla="val -313670"/>
              <a:gd name="adj2" fmla="val 80935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 smtClean="0">
                <a:solidFill>
                  <a:schemeClr val="tx1"/>
                </a:solidFill>
              </a:rPr>
              <a:t>From Quantitative Accumulations to Qualitative Changes</a:t>
            </a:r>
            <a:endParaRPr lang="el-GR" sz="1300" dirty="0">
              <a:solidFill>
                <a:schemeClr val="tx1"/>
              </a:solidFill>
            </a:endParaRPr>
          </a:p>
        </p:txBody>
      </p:sp>
      <p:sp>
        <p:nvSpPr>
          <p:cNvPr id="35" name="Επεξήγηση με παραλληλόγραμμο 34"/>
          <p:cNvSpPr/>
          <p:nvPr/>
        </p:nvSpPr>
        <p:spPr>
          <a:xfrm>
            <a:off x="9258861" y="4048521"/>
            <a:ext cx="1360542" cy="1005791"/>
          </a:xfrm>
          <a:prstGeom prst="wedgeRectCallout">
            <a:avLst>
              <a:gd name="adj1" fmla="val -123246"/>
              <a:gd name="adj2" fmla="val -3263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dirty="0" smtClean="0">
                <a:solidFill>
                  <a:schemeClr val="tx1"/>
                </a:solidFill>
              </a:rPr>
              <a:t>Mutual class and unity between</a:t>
            </a:r>
          </a:p>
          <a:p>
            <a:pPr algn="ctr"/>
            <a:r>
              <a:rPr lang="en-US" sz="1300" dirty="0" smtClean="0">
                <a:solidFill>
                  <a:schemeClr val="tx1"/>
                </a:solidFill>
              </a:rPr>
              <a:t>Thesis and Antithesis</a:t>
            </a:r>
            <a:endParaRPr lang="el-GR" sz="13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32905039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369</TotalTime>
  <Words>169</Words>
  <Application>Microsoft Office PowerPoint</Application>
  <PresentationFormat>Özel</PresentationFormat>
  <Paragraphs>68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Θέμα του Office</vt:lpstr>
      <vt:lpstr>Slayt 1</vt:lpstr>
      <vt:lpstr>Slayt 2</vt:lpstr>
      <vt:lpstr>Slayt 3</vt:lpstr>
      <vt:lpstr>Slayt 4</vt:lpstr>
      <vt:lpstr>Slayt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User</dc:creator>
  <cp:lastModifiedBy>Bilal</cp:lastModifiedBy>
  <cp:revision>19</cp:revision>
  <dcterms:created xsi:type="dcterms:W3CDTF">2019-04-26T11:36:27Z</dcterms:created>
  <dcterms:modified xsi:type="dcterms:W3CDTF">2019-05-02T16:23:19Z</dcterms:modified>
</cp:coreProperties>
</file>