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82" r:id="rId4"/>
    <p:sldId id="262" r:id="rId5"/>
    <p:sldId id="264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2" y="-61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24/4/2019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24/4/2019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24/4/2019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24/4/2019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24/4/2019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24/4/2019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24/4/2019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24/4/2019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24/4/2019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24/4/2019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24/4/2019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24/4/2019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3 - Πεντάγωνο"/>
          <p:cNvSpPr/>
          <p:nvPr/>
        </p:nvSpPr>
        <p:spPr>
          <a:xfrm>
            <a:off x="1631504" y="1700808"/>
            <a:ext cx="8892480" cy="4852392"/>
          </a:xfrm>
          <a:prstGeom prst="homePlate">
            <a:avLst>
              <a:gd name="adj" fmla="val 10473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P</a:t>
            </a:r>
            <a:endParaRPr lang="el-GR"/>
          </a:p>
        </p:txBody>
      </p:sp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1754560" y="1851301"/>
            <a:ext cx="8151440" cy="4473299"/>
          </a:xfrm>
          <a:prstGeom prst="triangle">
            <a:avLst>
              <a:gd name="adj" fmla="val 50000"/>
            </a:avLst>
          </a:prstGeom>
          <a:solidFill>
            <a:srgbClr val="CCFFCC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FFCC"/>
            </a:extrusionClr>
          </a:sp3d>
        </p:spPr>
        <p:txBody>
          <a:bodyPr wrap="none" anchor="ctr">
            <a:flatTx/>
          </a:bodyPr>
          <a:lstStyle/>
          <a:p>
            <a:pPr algn="ctr"/>
            <a:endParaRPr lang="el-GR">
              <a:latin typeface="Times New Roman" pitchFamily="18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3033675" y="3670948"/>
            <a:ext cx="4881601" cy="2653652"/>
          </a:xfrm>
          <a:prstGeom prst="hexagon">
            <a:avLst>
              <a:gd name="adj" fmla="val 47054"/>
              <a:gd name="vf" fmla="val 115470"/>
            </a:avLst>
          </a:prstGeom>
          <a:solidFill>
            <a:srgbClr val="CC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FFFF"/>
            </a:extrusionClr>
          </a:sp3d>
        </p:spPr>
        <p:txBody>
          <a:bodyPr wrap="none" anchor="ctr">
            <a:flatTx/>
          </a:bodyPr>
          <a:lstStyle/>
          <a:p>
            <a:pPr algn="r"/>
            <a:endParaRPr lang="el-GR">
              <a:latin typeface="Times New Roman" pitchFamily="18" charset="0"/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3449216" y="4353316"/>
            <a:ext cx="3408784" cy="1971284"/>
          </a:xfrm>
          <a:prstGeom prst="flowChartDecision">
            <a:avLst/>
          </a:prstGeom>
          <a:solidFill>
            <a:srgbClr val="FFCC99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>
            <a:flatTx/>
          </a:bodyPr>
          <a:lstStyle/>
          <a:p>
            <a:pPr algn="r"/>
            <a:endParaRPr lang="el-GR">
              <a:latin typeface="Times New Roman" pitchFamily="18" charset="0"/>
            </a:endParaRPr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3835152" y="4881376"/>
            <a:ext cx="889248" cy="909824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Person</a:t>
            </a:r>
            <a:endParaRPr lang="el-GR">
              <a:latin typeface="Times New Roman" pitchFamily="18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951985" y="4269035"/>
            <a:ext cx="12806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>
                <a:latin typeface="Times New Roman" pitchFamily="18" charset="0"/>
              </a:rPr>
              <a:t>Department</a:t>
            </a:r>
            <a:endParaRPr lang="el-GR">
              <a:latin typeface="Times New Roman" pitchFamily="18" charset="0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4999419" y="2822611"/>
            <a:ext cx="164109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>
                <a:latin typeface="Times New Roman" pitchFamily="18" charset="0"/>
              </a:rPr>
              <a:t>Social Organization</a:t>
            </a:r>
            <a:endParaRPr lang="el-GR">
              <a:latin typeface="Times New Roman" pitchFamily="18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7369696" y="2287835"/>
            <a:ext cx="19267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Environment</a:t>
            </a:r>
            <a:endParaRPr lang="el-GR">
              <a:latin typeface="Times New Roman" pitchFamily="18" charset="0"/>
            </a:endParaRPr>
          </a:p>
        </p:txBody>
      </p: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9010464" y="2212231"/>
            <a:ext cx="666936" cy="483344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4" name="AutoShape 11"/>
          <p:cNvSpPr>
            <a:spLocks noChangeArrowheads="1"/>
          </p:cNvSpPr>
          <p:nvPr/>
        </p:nvSpPr>
        <p:spPr bwMode="auto">
          <a:xfrm>
            <a:off x="4819464" y="5107831"/>
            <a:ext cx="666936" cy="483344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5" name="AutoShape 12"/>
          <p:cNvSpPr>
            <a:spLocks noChangeArrowheads="1"/>
          </p:cNvSpPr>
          <p:nvPr/>
        </p:nvSpPr>
        <p:spPr bwMode="auto">
          <a:xfrm>
            <a:off x="6724464" y="2974231"/>
            <a:ext cx="666936" cy="483344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6" name="AutoShape 13"/>
          <p:cNvSpPr>
            <a:spLocks noChangeArrowheads="1"/>
          </p:cNvSpPr>
          <p:nvPr/>
        </p:nvSpPr>
        <p:spPr bwMode="auto">
          <a:xfrm>
            <a:off x="6114864" y="4726831"/>
            <a:ext cx="666936" cy="483344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7" name="AutoShape 14"/>
          <p:cNvSpPr>
            <a:spLocks noChangeArrowheads="1"/>
          </p:cNvSpPr>
          <p:nvPr/>
        </p:nvSpPr>
        <p:spPr bwMode="auto">
          <a:xfrm>
            <a:off x="7486464" y="4269631"/>
            <a:ext cx="666936" cy="483344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5057540" y="4802435"/>
            <a:ext cx="10019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>
                <a:latin typeface="Times New Roman" pitchFamily="18" charset="0"/>
              </a:rPr>
              <a:t>Group</a:t>
            </a:r>
            <a:endParaRPr lang="el-GR">
              <a:latin typeface="Times New Roman" pitchFamily="18" charset="0"/>
            </a:endParaRPr>
          </a:p>
        </p:txBody>
      </p:sp>
      <p:sp>
        <p:nvSpPr>
          <p:cNvPr id="19" name="AutoShape 16"/>
          <p:cNvSpPr>
            <a:spLocks noChangeArrowheads="1"/>
          </p:cNvSpPr>
          <p:nvPr/>
        </p:nvSpPr>
        <p:spPr bwMode="auto">
          <a:xfrm>
            <a:off x="5511552" y="5109976"/>
            <a:ext cx="889248" cy="909824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0" name="AutoShape 17"/>
          <p:cNvSpPr>
            <a:spLocks noChangeArrowheads="1"/>
          </p:cNvSpPr>
          <p:nvPr/>
        </p:nvSpPr>
        <p:spPr bwMode="auto">
          <a:xfrm>
            <a:off x="6959352" y="4652776"/>
            <a:ext cx="889248" cy="909824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1" name="AutoShape 18"/>
          <p:cNvSpPr>
            <a:spLocks noChangeArrowheads="1"/>
          </p:cNvSpPr>
          <p:nvPr/>
        </p:nvSpPr>
        <p:spPr bwMode="auto">
          <a:xfrm>
            <a:off x="7035552" y="3433576"/>
            <a:ext cx="889248" cy="909824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2" name="AutoShape 19"/>
          <p:cNvSpPr>
            <a:spLocks noChangeArrowheads="1"/>
          </p:cNvSpPr>
          <p:nvPr/>
        </p:nvSpPr>
        <p:spPr bwMode="auto">
          <a:xfrm>
            <a:off x="7873752" y="2595376"/>
            <a:ext cx="889248" cy="909824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3" name="AutoShape 20"/>
          <p:cNvSpPr>
            <a:spLocks noChangeArrowheads="1"/>
          </p:cNvSpPr>
          <p:nvPr/>
        </p:nvSpPr>
        <p:spPr bwMode="auto">
          <a:xfrm>
            <a:off x="3835152" y="5490976"/>
            <a:ext cx="889248" cy="909824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4" name="25 - TextBox"/>
          <p:cNvSpPr txBox="1"/>
          <p:nvPr/>
        </p:nvSpPr>
        <p:spPr>
          <a:xfrm>
            <a:off x="8648143" y="3965636"/>
            <a:ext cx="1327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Global dynamics</a:t>
            </a:r>
            <a:endParaRPr lang="el-GR"/>
          </a:p>
        </p:txBody>
      </p:sp>
      <p:sp>
        <p:nvSpPr>
          <p:cNvPr id="25" name="26 - Καμπύλο βέλος προς τα κάτω"/>
          <p:cNvSpPr/>
          <p:nvPr/>
        </p:nvSpPr>
        <p:spPr>
          <a:xfrm>
            <a:off x="8364488" y="3357605"/>
            <a:ext cx="2074912" cy="95531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26" name="27 - Καμπύλο βέλος προς τα επάνω"/>
          <p:cNvSpPr/>
          <p:nvPr/>
        </p:nvSpPr>
        <p:spPr>
          <a:xfrm flipH="1">
            <a:off x="8360296" y="4423261"/>
            <a:ext cx="1926704" cy="72785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30" name="29 - Καμπύλο βέλος προς τα επάνω"/>
          <p:cNvSpPr/>
          <p:nvPr/>
        </p:nvSpPr>
        <p:spPr>
          <a:xfrm flipH="1">
            <a:off x="4511824" y="5373216"/>
            <a:ext cx="5040560" cy="86409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73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5 - Στρογγυλεμένο ορθογώνιο"/>
          <p:cNvSpPr/>
          <p:nvPr/>
        </p:nvSpPr>
        <p:spPr>
          <a:xfrm>
            <a:off x="1775520" y="2204864"/>
            <a:ext cx="8496944" cy="3456384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13 - Ορθογώνιο"/>
          <p:cNvSpPr/>
          <p:nvPr/>
        </p:nvSpPr>
        <p:spPr>
          <a:xfrm>
            <a:off x="2999656" y="2924944"/>
            <a:ext cx="6048672" cy="2016224"/>
          </a:xfrm>
          <a:prstGeom prst="rect">
            <a:avLst/>
          </a:prstGeom>
          <a:solidFill>
            <a:schemeClr val="bg1">
              <a:lumMod val="85000"/>
            </a:schemeClr>
          </a:solidFill>
          <a:ln w="762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 rot="-1518719">
            <a:off x="1492251" y="3902075"/>
            <a:ext cx="9121775" cy="825500"/>
          </a:xfrm>
          <a:custGeom>
            <a:avLst/>
            <a:gdLst>
              <a:gd name="G0" fmla="+- 14803 0 0"/>
              <a:gd name="G1" fmla="+- 3812 0 0"/>
              <a:gd name="G2" fmla="+- 21600 0 3812"/>
              <a:gd name="G3" fmla="+- 10800 0 3812"/>
              <a:gd name="G4" fmla="+- 21600 0 14803"/>
              <a:gd name="G5" fmla="*/ G4 G3 10800"/>
              <a:gd name="G6" fmla="+- 21600 0 G5"/>
              <a:gd name="T0" fmla="*/ 14803 w 21600"/>
              <a:gd name="T1" fmla="*/ 0 h 21600"/>
              <a:gd name="T2" fmla="*/ 0 w 21600"/>
              <a:gd name="T3" fmla="*/ 10800 h 21600"/>
              <a:gd name="T4" fmla="*/ 14803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4803" y="0"/>
                </a:moveTo>
                <a:lnTo>
                  <a:pt x="14803" y="3812"/>
                </a:lnTo>
                <a:lnTo>
                  <a:pt x="3375" y="3812"/>
                </a:lnTo>
                <a:lnTo>
                  <a:pt x="3375" y="17788"/>
                </a:lnTo>
                <a:lnTo>
                  <a:pt x="14803" y="17788"/>
                </a:lnTo>
                <a:lnTo>
                  <a:pt x="14803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3812"/>
                </a:moveTo>
                <a:lnTo>
                  <a:pt x="1350" y="17788"/>
                </a:lnTo>
                <a:lnTo>
                  <a:pt x="2700" y="17788"/>
                </a:lnTo>
                <a:lnTo>
                  <a:pt x="2700" y="3812"/>
                </a:lnTo>
                <a:close/>
              </a:path>
              <a:path w="21600" h="21600">
                <a:moveTo>
                  <a:pt x="0" y="3812"/>
                </a:moveTo>
                <a:lnTo>
                  <a:pt x="0" y="17788"/>
                </a:lnTo>
                <a:lnTo>
                  <a:pt x="675" y="17788"/>
                </a:lnTo>
                <a:lnTo>
                  <a:pt x="675" y="3812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title"/>
          </p:nvPr>
        </p:nvSpPr>
        <p:spPr>
          <a:xfrm>
            <a:off x="1981200" y="1052736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el-GR"/>
              <a:t> </a:t>
            </a:r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6042720" y="3960211"/>
            <a:ext cx="2743200" cy="878263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Tahoma" pitchFamily="34" charset="0"/>
              </a:rPr>
              <a:t>2.</a:t>
            </a:r>
            <a:r>
              <a:rPr lang="el-GR" sz="2400" b="1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en-US" sz="2400" b="1">
                <a:solidFill>
                  <a:schemeClr val="bg1"/>
                </a:solidFill>
                <a:latin typeface="Tahoma" pitchFamily="34" charset="0"/>
              </a:rPr>
              <a:t>Technology</a:t>
            </a:r>
            <a:endParaRPr lang="el-GR" sz="24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3223320" y="3960211"/>
            <a:ext cx="2819400" cy="878263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Tahoma" pitchFamily="34" charset="0"/>
              </a:rPr>
              <a:t>3.</a:t>
            </a:r>
            <a:r>
              <a:rPr lang="el-GR" sz="2400" b="1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en-US" sz="2400" b="1">
                <a:solidFill>
                  <a:schemeClr val="bg1"/>
                </a:solidFill>
                <a:latin typeface="Tahoma" pitchFamily="34" charset="0"/>
              </a:rPr>
              <a:t>Management</a:t>
            </a:r>
            <a:endParaRPr lang="el-GR" sz="24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10" name="Oval 6"/>
          <p:cNvSpPr>
            <a:spLocks noChangeArrowheads="1"/>
          </p:cNvSpPr>
          <p:nvPr/>
        </p:nvSpPr>
        <p:spPr bwMode="auto">
          <a:xfrm>
            <a:off x="4799856" y="3284985"/>
            <a:ext cx="2438400" cy="878263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Tahoma" pitchFamily="34" charset="0"/>
              </a:rPr>
              <a:t>1.</a:t>
            </a:r>
            <a:r>
              <a:rPr lang="el-GR" sz="2400" b="1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en-US" sz="2400" b="1">
                <a:solidFill>
                  <a:schemeClr val="bg1"/>
                </a:solidFill>
                <a:latin typeface="Tahoma" pitchFamily="34" charset="0"/>
              </a:rPr>
              <a:t>Strategy</a:t>
            </a:r>
            <a:endParaRPr lang="el-GR" sz="24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7176120" y="3140968"/>
            <a:ext cx="17281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 smtClean="0">
                <a:latin typeface="Tahoma" pitchFamily="34" charset="0"/>
              </a:rPr>
              <a:t>Innovation</a:t>
            </a:r>
            <a:endParaRPr lang="el-GR" sz="1600" b="1" dirty="0">
              <a:latin typeface="Tahoma" pitchFamily="34" charset="0"/>
            </a:endParaRPr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>
            <a:off x="4799856" y="1916832"/>
            <a:ext cx="2057400" cy="1062608"/>
          </a:xfrm>
          <a:prstGeom prst="wedgeRectCallout">
            <a:avLst>
              <a:gd name="adj1" fmla="val 14583"/>
              <a:gd name="adj2" fmla="val 96954"/>
            </a:avLst>
          </a:prstGeom>
          <a:solidFill>
            <a:schemeClr val="bg1"/>
          </a:solidFill>
          <a:ln w="762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1600">
                <a:latin typeface="Tahoma" pitchFamily="34" charset="0"/>
              </a:rPr>
              <a:t>Where am I, Where do I want to go, How will I go &amp; Why?</a:t>
            </a:r>
            <a:endParaRPr lang="el-GR" sz="1600">
              <a:latin typeface="Tahoma" pitchFamily="34" charset="0"/>
            </a:endParaRPr>
          </a:p>
        </p:txBody>
      </p:sp>
      <p:sp>
        <p:nvSpPr>
          <p:cNvPr id="14" name="AutoShape 12"/>
          <p:cNvSpPr>
            <a:spLocks noChangeArrowheads="1"/>
          </p:cNvSpPr>
          <p:nvPr/>
        </p:nvSpPr>
        <p:spPr bwMode="auto">
          <a:xfrm>
            <a:off x="3048000" y="5181600"/>
            <a:ext cx="2362200" cy="914400"/>
          </a:xfrm>
          <a:prstGeom prst="wedgeRectCallout">
            <a:avLst>
              <a:gd name="adj1" fmla="val 17928"/>
              <a:gd name="adj2" fmla="val -101397"/>
            </a:avLst>
          </a:prstGeom>
          <a:solidFill>
            <a:schemeClr val="bg1"/>
          </a:solidFill>
          <a:ln w="762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1600">
                <a:latin typeface="Tahoma" pitchFamily="34" charset="0"/>
              </a:rPr>
              <a:t>How do I use my available resources &amp; Why?</a:t>
            </a:r>
            <a:endParaRPr lang="el-GR" sz="1600">
              <a:latin typeface="Tahoma" pitchFamily="34" charset="0"/>
            </a:endParaRPr>
          </a:p>
        </p:txBody>
      </p:sp>
      <p:sp>
        <p:nvSpPr>
          <p:cNvPr id="15" name="AutoShape 13"/>
          <p:cNvSpPr>
            <a:spLocks noChangeArrowheads="1"/>
          </p:cNvSpPr>
          <p:nvPr/>
        </p:nvSpPr>
        <p:spPr bwMode="auto">
          <a:xfrm>
            <a:off x="6096000" y="5085184"/>
            <a:ext cx="4038600" cy="914400"/>
          </a:xfrm>
          <a:prstGeom prst="wedgeRectCallout">
            <a:avLst>
              <a:gd name="adj1" fmla="val -22436"/>
              <a:gd name="adj2" fmla="val -91676"/>
            </a:avLst>
          </a:prstGeom>
          <a:solidFill>
            <a:schemeClr val="bg1"/>
          </a:solidFill>
          <a:ln w="762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1600">
                <a:latin typeface="Tahoma" pitchFamily="34" charset="0"/>
              </a:rPr>
              <a:t>How do I draw, Create, Synthesize, Diffuse &amp; Reproduce the means of my work and my know-how &amp; Why?</a:t>
            </a:r>
            <a:endParaRPr lang="el-GR" sz="1600">
              <a:latin typeface="Tahoma" pitchFamily="34" charset="0"/>
            </a:endParaRPr>
          </a:p>
        </p:txBody>
      </p:sp>
      <p:sp>
        <p:nvSpPr>
          <p:cNvPr id="16" name="14 - TextBox"/>
          <p:cNvSpPr txBox="1"/>
          <p:nvPr/>
        </p:nvSpPr>
        <p:spPr>
          <a:xfrm>
            <a:off x="3143672" y="3068961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Internal Environment</a:t>
            </a:r>
            <a:endParaRPr lang="el-GR"/>
          </a:p>
        </p:txBody>
      </p:sp>
      <p:sp>
        <p:nvSpPr>
          <p:cNvPr id="17" name="16 - TextBox"/>
          <p:cNvSpPr txBox="1"/>
          <p:nvPr/>
        </p:nvSpPr>
        <p:spPr>
          <a:xfrm>
            <a:off x="2063552" y="2204865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External Environment</a:t>
            </a:r>
            <a:endParaRPr lang="el-GR">
              <a:solidFill>
                <a:schemeClr val="bg1"/>
              </a:solidFill>
            </a:endParaRPr>
          </a:p>
        </p:txBody>
      </p:sp>
      <p:sp>
        <p:nvSpPr>
          <p:cNvPr id="19" name="17 - Καμπύλο δεξιό βέλος"/>
          <p:cNvSpPr/>
          <p:nvPr/>
        </p:nvSpPr>
        <p:spPr>
          <a:xfrm>
            <a:off x="1775520" y="1484784"/>
            <a:ext cx="1368152" cy="338437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20" name="18 - Καμπύλο δεξιό βέλος"/>
          <p:cNvSpPr/>
          <p:nvPr/>
        </p:nvSpPr>
        <p:spPr>
          <a:xfrm flipH="1" flipV="1">
            <a:off x="8760296" y="1268760"/>
            <a:ext cx="1440160" cy="345638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21" name="19 - Ορθογώνιο"/>
          <p:cNvSpPr/>
          <p:nvPr/>
        </p:nvSpPr>
        <p:spPr>
          <a:xfrm>
            <a:off x="2999656" y="1484784"/>
            <a:ext cx="57606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CHANGE MANAGEMENT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80483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87 - Κυκλικό βέλος"/>
          <p:cNvSpPr/>
          <p:nvPr/>
        </p:nvSpPr>
        <p:spPr>
          <a:xfrm>
            <a:off x="551384" y="2708920"/>
            <a:ext cx="11449272" cy="3888432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45726"/>
              <a:gd name="adj5" fmla="val 29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133600" y="4876801"/>
            <a:ext cx="914400" cy="588963"/>
            <a:chOff x="2062" y="2016"/>
            <a:chExt cx="1505" cy="912"/>
          </a:xfrm>
        </p:grpSpPr>
        <p:sp>
          <p:nvSpPr>
            <p:cNvPr id="255060" name="Oval 4"/>
            <p:cNvSpPr>
              <a:spLocks noChangeArrowheads="1"/>
            </p:cNvSpPr>
            <p:nvPr/>
          </p:nvSpPr>
          <p:spPr bwMode="auto">
            <a:xfrm>
              <a:off x="2821" y="2419"/>
              <a:ext cx="488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61" name="Oval 5"/>
            <p:cNvSpPr>
              <a:spLocks noChangeArrowheads="1"/>
            </p:cNvSpPr>
            <p:nvPr/>
          </p:nvSpPr>
          <p:spPr bwMode="auto">
            <a:xfrm>
              <a:off x="2604" y="2209"/>
              <a:ext cx="434" cy="210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62" name="Oval 6"/>
            <p:cNvSpPr>
              <a:spLocks noChangeArrowheads="1"/>
            </p:cNvSpPr>
            <p:nvPr/>
          </p:nvSpPr>
          <p:spPr bwMode="auto">
            <a:xfrm>
              <a:off x="2320" y="2419"/>
              <a:ext cx="501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63" name="AutoShape 7"/>
            <p:cNvSpPr>
              <a:spLocks noChangeArrowheads="1"/>
            </p:cNvSpPr>
            <p:nvPr/>
          </p:nvSpPr>
          <p:spPr bwMode="auto">
            <a:xfrm>
              <a:off x="2062" y="2016"/>
              <a:ext cx="1505" cy="9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7 w 21600"/>
                <a:gd name="T25" fmla="*/ 3174 h 21600"/>
                <a:gd name="T26" fmla="*/ 18443 w 21600"/>
                <a:gd name="T27" fmla="*/ 18426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292" y="10800"/>
                  </a:moveTo>
                  <a:cubicBezTo>
                    <a:pt x="3292" y="14947"/>
                    <a:pt x="6653" y="18308"/>
                    <a:pt x="10800" y="18308"/>
                  </a:cubicBezTo>
                  <a:cubicBezTo>
                    <a:pt x="14947" y="18308"/>
                    <a:pt x="18308" y="14947"/>
                    <a:pt x="18308" y="10800"/>
                  </a:cubicBezTo>
                  <a:cubicBezTo>
                    <a:pt x="18308" y="6653"/>
                    <a:pt x="14947" y="3292"/>
                    <a:pt x="10800" y="3292"/>
                  </a:cubicBezTo>
                  <a:cubicBezTo>
                    <a:pt x="6653" y="3292"/>
                    <a:pt x="3292" y="6653"/>
                    <a:pt x="3292" y="10800"/>
                  </a:cubicBez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6197600" y="4648201"/>
            <a:ext cx="914400" cy="588963"/>
            <a:chOff x="2062" y="2016"/>
            <a:chExt cx="1505" cy="912"/>
          </a:xfrm>
        </p:grpSpPr>
        <p:sp>
          <p:nvSpPr>
            <p:cNvPr id="255056" name="Oval 9"/>
            <p:cNvSpPr>
              <a:spLocks noChangeArrowheads="1"/>
            </p:cNvSpPr>
            <p:nvPr/>
          </p:nvSpPr>
          <p:spPr bwMode="auto">
            <a:xfrm>
              <a:off x="2821" y="2419"/>
              <a:ext cx="488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57" name="Oval 10"/>
            <p:cNvSpPr>
              <a:spLocks noChangeArrowheads="1"/>
            </p:cNvSpPr>
            <p:nvPr/>
          </p:nvSpPr>
          <p:spPr bwMode="auto">
            <a:xfrm>
              <a:off x="2604" y="2209"/>
              <a:ext cx="434" cy="210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58" name="Oval 11"/>
            <p:cNvSpPr>
              <a:spLocks noChangeArrowheads="1"/>
            </p:cNvSpPr>
            <p:nvPr/>
          </p:nvSpPr>
          <p:spPr bwMode="auto">
            <a:xfrm>
              <a:off x="2320" y="2419"/>
              <a:ext cx="501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59" name="AutoShape 12"/>
            <p:cNvSpPr>
              <a:spLocks noChangeArrowheads="1"/>
            </p:cNvSpPr>
            <p:nvPr/>
          </p:nvSpPr>
          <p:spPr bwMode="auto">
            <a:xfrm>
              <a:off x="2062" y="2016"/>
              <a:ext cx="1505" cy="9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7 w 21600"/>
                <a:gd name="T25" fmla="*/ 3174 h 21600"/>
                <a:gd name="T26" fmla="*/ 18443 w 21600"/>
                <a:gd name="T27" fmla="*/ 18426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292" y="10800"/>
                  </a:moveTo>
                  <a:cubicBezTo>
                    <a:pt x="3292" y="14947"/>
                    <a:pt x="6653" y="18308"/>
                    <a:pt x="10800" y="18308"/>
                  </a:cubicBezTo>
                  <a:cubicBezTo>
                    <a:pt x="14947" y="18308"/>
                    <a:pt x="18308" y="14947"/>
                    <a:pt x="18308" y="10800"/>
                  </a:cubicBezTo>
                  <a:cubicBezTo>
                    <a:pt x="18308" y="6653"/>
                    <a:pt x="14947" y="3292"/>
                    <a:pt x="10800" y="3292"/>
                  </a:cubicBezTo>
                  <a:cubicBezTo>
                    <a:pt x="6653" y="3292"/>
                    <a:pt x="3292" y="6653"/>
                    <a:pt x="3292" y="10800"/>
                  </a:cubicBez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9753600" y="5257801"/>
            <a:ext cx="914400" cy="588963"/>
            <a:chOff x="2062" y="2016"/>
            <a:chExt cx="1505" cy="912"/>
          </a:xfrm>
        </p:grpSpPr>
        <p:sp>
          <p:nvSpPr>
            <p:cNvPr id="255052" name="Oval 14"/>
            <p:cNvSpPr>
              <a:spLocks noChangeArrowheads="1"/>
            </p:cNvSpPr>
            <p:nvPr/>
          </p:nvSpPr>
          <p:spPr bwMode="auto">
            <a:xfrm>
              <a:off x="2821" y="2419"/>
              <a:ext cx="488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53" name="Oval 15"/>
            <p:cNvSpPr>
              <a:spLocks noChangeArrowheads="1"/>
            </p:cNvSpPr>
            <p:nvPr/>
          </p:nvSpPr>
          <p:spPr bwMode="auto">
            <a:xfrm>
              <a:off x="2604" y="2209"/>
              <a:ext cx="434" cy="210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54" name="Oval 16"/>
            <p:cNvSpPr>
              <a:spLocks noChangeArrowheads="1"/>
            </p:cNvSpPr>
            <p:nvPr/>
          </p:nvSpPr>
          <p:spPr bwMode="auto">
            <a:xfrm>
              <a:off x="2320" y="2419"/>
              <a:ext cx="501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55" name="AutoShape 17"/>
            <p:cNvSpPr>
              <a:spLocks noChangeArrowheads="1"/>
            </p:cNvSpPr>
            <p:nvPr/>
          </p:nvSpPr>
          <p:spPr bwMode="auto">
            <a:xfrm>
              <a:off x="2062" y="2016"/>
              <a:ext cx="1505" cy="9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7 w 21600"/>
                <a:gd name="T25" fmla="*/ 3174 h 21600"/>
                <a:gd name="T26" fmla="*/ 18443 w 21600"/>
                <a:gd name="T27" fmla="*/ 18426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292" y="10800"/>
                  </a:moveTo>
                  <a:cubicBezTo>
                    <a:pt x="3292" y="14947"/>
                    <a:pt x="6653" y="18308"/>
                    <a:pt x="10800" y="18308"/>
                  </a:cubicBezTo>
                  <a:cubicBezTo>
                    <a:pt x="14947" y="18308"/>
                    <a:pt x="18308" y="14947"/>
                    <a:pt x="18308" y="10800"/>
                  </a:cubicBezTo>
                  <a:cubicBezTo>
                    <a:pt x="18308" y="6653"/>
                    <a:pt x="14947" y="3292"/>
                    <a:pt x="10800" y="3292"/>
                  </a:cubicBezTo>
                  <a:cubicBezTo>
                    <a:pt x="6653" y="3292"/>
                    <a:pt x="3292" y="6653"/>
                    <a:pt x="3292" y="10800"/>
                  </a:cubicBez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8940800" y="5257801"/>
            <a:ext cx="914400" cy="588963"/>
            <a:chOff x="2062" y="2016"/>
            <a:chExt cx="1505" cy="912"/>
          </a:xfrm>
        </p:grpSpPr>
        <p:sp>
          <p:nvSpPr>
            <p:cNvPr id="255048" name="Oval 19"/>
            <p:cNvSpPr>
              <a:spLocks noChangeArrowheads="1"/>
            </p:cNvSpPr>
            <p:nvPr/>
          </p:nvSpPr>
          <p:spPr bwMode="auto">
            <a:xfrm>
              <a:off x="2821" y="2419"/>
              <a:ext cx="488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49" name="Oval 20"/>
            <p:cNvSpPr>
              <a:spLocks noChangeArrowheads="1"/>
            </p:cNvSpPr>
            <p:nvPr/>
          </p:nvSpPr>
          <p:spPr bwMode="auto">
            <a:xfrm>
              <a:off x="2604" y="2209"/>
              <a:ext cx="434" cy="210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50" name="Oval 21"/>
            <p:cNvSpPr>
              <a:spLocks noChangeArrowheads="1"/>
            </p:cNvSpPr>
            <p:nvPr/>
          </p:nvSpPr>
          <p:spPr bwMode="auto">
            <a:xfrm>
              <a:off x="2320" y="2419"/>
              <a:ext cx="501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51" name="AutoShape 22"/>
            <p:cNvSpPr>
              <a:spLocks noChangeArrowheads="1"/>
            </p:cNvSpPr>
            <p:nvPr/>
          </p:nvSpPr>
          <p:spPr bwMode="auto">
            <a:xfrm>
              <a:off x="2062" y="2016"/>
              <a:ext cx="1505" cy="9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7 w 21600"/>
                <a:gd name="T25" fmla="*/ 3174 h 21600"/>
                <a:gd name="T26" fmla="*/ 18443 w 21600"/>
                <a:gd name="T27" fmla="*/ 18426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292" y="10800"/>
                  </a:moveTo>
                  <a:cubicBezTo>
                    <a:pt x="3292" y="14947"/>
                    <a:pt x="6653" y="18308"/>
                    <a:pt x="10800" y="18308"/>
                  </a:cubicBezTo>
                  <a:cubicBezTo>
                    <a:pt x="14947" y="18308"/>
                    <a:pt x="18308" y="14947"/>
                    <a:pt x="18308" y="10800"/>
                  </a:cubicBezTo>
                  <a:cubicBezTo>
                    <a:pt x="18308" y="6653"/>
                    <a:pt x="14947" y="3292"/>
                    <a:pt x="10800" y="3292"/>
                  </a:cubicBezTo>
                  <a:cubicBezTo>
                    <a:pt x="6653" y="3292"/>
                    <a:pt x="3292" y="6653"/>
                    <a:pt x="3292" y="10800"/>
                  </a:cubicBez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3149600" y="4800601"/>
            <a:ext cx="914400" cy="588963"/>
            <a:chOff x="2062" y="2016"/>
            <a:chExt cx="1505" cy="912"/>
          </a:xfrm>
        </p:grpSpPr>
        <p:sp>
          <p:nvSpPr>
            <p:cNvPr id="255044" name="Oval 24"/>
            <p:cNvSpPr>
              <a:spLocks noChangeArrowheads="1"/>
            </p:cNvSpPr>
            <p:nvPr/>
          </p:nvSpPr>
          <p:spPr bwMode="auto">
            <a:xfrm>
              <a:off x="2821" y="2419"/>
              <a:ext cx="488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45" name="Oval 25"/>
            <p:cNvSpPr>
              <a:spLocks noChangeArrowheads="1"/>
            </p:cNvSpPr>
            <p:nvPr/>
          </p:nvSpPr>
          <p:spPr bwMode="auto">
            <a:xfrm>
              <a:off x="2604" y="2209"/>
              <a:ext cx="434" cy="210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46" name="Oval 26"/>
            <p:cNvSpPr>
              <a:spLocks noChangeArrowheads="1"/>
            </p:cNvSpPr>
            <p:nvPr/>
          </p:nvSpPr>
          <p:spPr bwMode="auto">
            <a:xfrm>
              <a:off x="2320" y="2419"/>
              <a:ext cx="501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47" name="AutoShape 27"/>
            <p:cNvSpPr>
              <a:spLocks noChangeArrowheads="1"/>
            </p:cNvSpPr>
            <p:nvPr/>
          </p:nvSpPr>
          <p:spPr bwMode="auto">
            <a:xfrm>
              <a:off x="2062" y="2016"/>
              <a:ext cx="1505" cy="9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7 w 21600"/>
                <a:gd name="T25" fmla="*/ 3174 h 21600"/>
                <a:gd name="T26" fmla="*/ 18443 w 21600"/>
                <a:gd name="T27" fmla="*/ 18426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292" y="10800"/>
                  </a:moveTo>
                  <a:cubicBezTo>
                    <a:pt x="3292" y="14947"/>
                    <a:pt x="6653" y="18308"/>
                    <a:pt x="10800" y="18308"/>
                  </a:cubicBezTo>
                  <a:cubicBezTo>
                    <a:pt x="14947" y="18308"/>
                    <a:pt x="18308" y="14947"/>
                    <a:pt x="18308" y="10800"/>
                  </a:cubicBezTo>
                  <a:cubicBezTo>
                    <a:pt x="18308" y="6653"/>
                    <a:pt x="14947" y="3292"/>
                    <a:pt x="10800" y="3292"/>
                  </a:cubicBezTo>
                  <a:cubicBezTo>
                    <a:pt x="6653" y="3292"/>
                    <a:pt x="3292" y="6653"/>
                    <a:pt x="3292" y="10800"/>
                  </a:cubicBez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7" name="Group 28"/>
          <p:cNvGrpSpPr>
            <a:grpSpLocks/>
          </p:cNvGrpSpPr>
          <p:nvPr/>
        </p:nvGrpSpPr>
        <p:grpSpPr bwMode="auto">
          <a:xfrm>
            <a:off x="10058400" y="4724401"/>
            <a:ext cx="914400" cy="588963"/>
            <a:chOff x="2062" y="2016"/>
            <a:chExt cx="1505" cy="912"/>
          </a:xfrm>
        </p:grpSpPr>
        <p:sp>
          <p:nvSpPr>
            <p:cNvPr id="255040" name="Oval 29"/>
            <p:cNvSpPr>
              <a:spLocks noChangeArrowheads="1"/>
            </p:cNvSpPr>
            <p:nvPr/>
          </p:nvSpPr>
          <p:spPr bwMode="auto">
            <a:xfrm>
              <a:off x="2821" y="2419"/>
              <a:ext cx="488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41" name="Oval 30"/>
            <p:cNvSpPr>
              <a:spLocks noChangeArrowheads="1"/>
            </p:cNvSpPr>
            <p:nvPr/>
          </p:nvSpPr>
          <p:spPr bwMode="auto">
            <a:xfrm>
              <a:off x="2604" y="2209"/>
              <a:ext cx="434" cy="210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42" name="Oval 31"/>
            <p:cNvSpPr>
              <a:spLocks noChangeArrowheads="1"/>
            </p:cNvSpPr>
            <p:nvPr/>
          </p:nvSpPr>
          <p:spPr bwMode="auto">
            <a:xfrm>
              <a:off x="2320" y="2419"/>
              <a:ext cx="501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43" name="AutoShape 32"/>
            <p:cNvSpPr>
              <a:spLocks noChangeArrowheads="1"/>
            </p:cNvSpPr>
            <p:nvPr/>
          </p:nvSpPr>
          <p:spPr bwMode="auto">
            <a:xfrm>
              <a:off x="2062" y="2016"/>
              <a:ext cx="1505" cy="9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7 w 21600"/>
                <a:gd name="T25" fmla="*/ 3174 h 21600"/>
                <a:gd name="T26" fmla="*/ 18443 w 21600"/>
                <a:gd name="T27" fmla="*/ 18426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292" y="10800"/>
                  </a:moveTo>
                  <a:cubicBezTo>
                    <a:pt x="3292" y="14947"/>
                    <a:pt x="6653" y="18308"/>
                    <a:pt x="10800" y="18308"/>
                  </a:cubicBezTo>
                  <a:cubicBezTo>
                    <a:pt x="14947" y="18308"/>
                    <a:pt x="18308" y="14947"/>
                    <a:pt x="18308" y="10800"/>
                  </a:cubicBezTo>
                  <a:cubicBezTo>
                    <a:pt x="18308" y="6653"/>
                    <a:pt x="14947" y="3292"/>
                    <a:pt x="10800" y="3292"/>
                  </a:cubicBezTo>
                  <a:cubicBezTo>
                    <a:pt x="6653" y="3292"/>
                    <a:pt x="3292" y="6653"/>
                    <a:pt x="3292" y="10800"/>
                  </a:cubicBez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8" name="Group 33"/>
          <p:cNvGrpSpPr>
            <a:grpSpLocks/>
          </p:cNvGrpSpPr>
          <p:nvPr/>
        </p:nvGrpSpPr>
        <p:grpSpPr bwMode="auto">
          <a:xfrm>
            <a:off x="7112000" y="4876801"/>
            <a:ext cx="914400" cy="588963"/>
            <a:chOff x="2062" y="2016"/>
            <a:chExt cx="1505" cy="912"/>
          </a:xfrm>
        </p:grpSpPr>
        <p:sp>
          <p:nvSpPr>
            <p:cNvPr id="255036" name="Oval 34"/>
            <p:cNvSpPr>
              <a:spLocks noChangeArrowheads="1"/>
            </p:cNvSpPr>
            <p:nvPr/>
          </p:nvSpPr>
          <p:spPr bwMode="auto">
            <a:xfrm>
              <a:off x="2821" y="2419"/>
              <a:ext cx="488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37" name="Oval 35"/>
            <p:cNvSpPr>
              <a:spLocks noChangeArrowheads="1"/>
            </p:cNvSpPr>
            <p:nvPr/>
          </p:nvSpPr>
          <p:spPr bwMode="auto">
            <a:xfrm>
              <a:off x="2604" y="2209"/>
              <a:ext cx="434" cy="210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38" name="Oval 36"/>
            <p:cNvSpPr>
              <a:spLocks noChangeArrowheads="1"/>
            </p:cNvSpPr>
            <p:nvPr/>
          </p:nvSpPr>
          <p:spPr bwMode="auto">
            <a:xfrm>
              <a:off x="2320" y="2419"/>
              <a:ext cx="501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39" name="AutoShape 37"/>
            <p:cNvSpPr>
              <a:spLocks noChangeArrowheads="1"/>
            </p:cNvSpPr>
            <p:nvPr/>
          </p:nvSpPr>
          <p:spPr bwMode="auto">
            <a:xfrm>
              <a:off x="2062" y="2016"/>
              <a:ext cx="1505" cy="9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7 w 21600"/>
                <a:gd name="T25" fmla="*/ 3174 h 21600"/>
                <a:gd name="T26" fmla="*/ 18443 w 21600"/>
                <a:gd name="T27" fmla="*/ 18426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292" y="10800"/>
                  </a:moveTo>
                  <a:cubicBezTo>
                    <a:pt x="3292" y="14947"/>
                    <a:pt x="6653" y="18308"/>
                    <a:pt x="10800" y="18308"/>
                  </a:cubicBezTo>
                  <a:cubicBezTo>
                    <a:pt x="14947" y="18308"/>
                    <a:pt x="18308" y="14947"/>
                    <a:pt x="18308" y="10800"/>
                  </a:cubicBezTo>
                  <a:cubicBezTo>
                    <a:pt x="18308" y="6653"/>
                    <a:pt x="14947" y="3292"/>
                    <a:pt x="10800" y="3292"/>
                  </a:cubicBezTo>
                  <a:cubicBezTo>
                    <a:pt x="6653" y="3292"/>
                    <a:pt x="3292" y="6653"/>
                    <a:pt x="3292" y="10800"/>
                  </a:cubicBez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9" name="Group 38"/>
          <p:cNvGrpSpPr>
            <a:grpSpLocks/>
          </p:cNvGrpSpPr>
          <p:nvPr/>
        </p:nvGrpSpPr>
        <p:grpSpPr bwMode="auto">
          <a:xfrm>
            <a:off x="9245600" y="4724401"/>
            <a:ext cx="914400" cy="588963"/>
            <a:chOff x="2062" y="2016"/>
            <a:chExt cx="1505" cy="912"/>
          </a:xfrm>
        </p:grpSpPr>
        <p:sp>
          <p:nvSpPr>
            <p:cNvPr id="255032" name="Oval 39"/>
            <p:cNvSpPr>
              <a:spLocks noChangeArrowheads="1"/>
            </p:cNvSpPr>
            <p:nvPr/>
          </p:nvSpPr>
          <p:spPr bwMode="auto">
            <a:xfrm>
              <a:off x="2821" y="2419"/>
              <a:ext cx="488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33" name="Oval 40"/>
            <p:cNvSpPr>
              <a:spLocks noChangeArrowheads="1"/>
            </p:cNvSpPr>
            <p:nvPr/>
          </p:nvSpPr>
          <p:spPr bwMode="auto">
            <a:xfrm>
              <a:off x="2604" y="2209"/>
              <a:ext cx="434" cy="210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34" name="Oval 41"/>
            <p:cNvSpPr>
              <a:spLocks noChangeArrowheads="1"/>
            </p:cNvSpPr>
            <p:nvPr/>
          </p:nvSpPr>
          <p:spPr bwMode="auto">
            <a:xfrm>
              <a:off x="2320" y="2419"/>
              <a:ext cx="501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35" name="AutoShape 42"/>
            <p:cNvSpPr>
              <a:spLocks noChangeArrowheads="1"/>
            </p:cNvSpPr>
            <p:nvPr/>
          </p:nvSpPr>
          <p:spPr bwMode="auto">
            <a:xfrm>
              <a:off x="2062" y="2016"/>
              <a:ext cx="1505" cy="9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7 w 21600"/>
                <a:gd name="T25" fmla="*/ 3174 h 21600"/>
                <a:gd name="T26" fmla="*/ 18443 w 21600"/>
                <a:gd name="T27" fmla="*/ 18426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292" y="10800"/>
                  </a:moveTo>
                  <a:cubicBezTo>
                    <a:pt x="3292" y="14947"/>
                    <a:pt x="6653" y="18308"/>
                    <a:pt x="10800" y="18308"/>
                  </a:cubicBezTo>
                  <a:cubicBezTo>
                    <a:pt x="14947" y="18308"/>
                    <a:pt x="18308" y="14947"/>
                    <a:pt x="18308" y="10800"/>
                  </a:cubicBezTo>
                  <a:cubicBezTo>
                    <a:pt x="18308" y="6653"/>
                    <a:pt x="14947" y="3292"/>
                    <a:pt x="10800" y="3292"/>
                  </a:cubicBezTo>
                  <a:cubicBezTo>
                    <a:pt x="6653" y="3292"/>
                    <a:pt x="3292" y="6653"/>
                    <a:pt x="3292" y="10800"/>
                  </a:cubicBez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0" name="Group 43"/>
          <p:cNvGrpSpPr>
            <a:grpSpLocks/>
          </p:cNvGrpSpPr>
          <p:nvPr/>
        </p:nvGrpSpPr>
        <p:grpSpPr bwMode="auto">
          <a:xfrm>
            <a:off x="2743200" y="5334001"/>
            <a:ext cx="914400" cy="588963"/>
            <a:chOff x="2062" y="2016"/>
            <a:chExt cx="1505" cy="912"/>
          </a:xfrm>
        </p:grpSpPr>
        <p:sp>
          <p:nvSpPr>
            <p:cNvPr id="255028" name="Oval 44"/>
            <p:cNvSpPr>
              <a:spLocks noChangeArrowheads="1"/>
            </p:cNvSpPr>
            <p:nvPr/>
          </p:nvSpPr>
          <p:spPr bwMode="auto">
            <a:xfrm>
              <a:off x="2821" y="2419"/>
              <a:ext cx="488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29" name="Oval 45"/>
            <p:cNvSpPr>
              <a:spLocks noChangeArrowheads="1"/>
            </p:cNvSpPr>
            <p:nvPr/>
          </p:nvSpPr>
          <p:spPr bwMode="auto">
            <a:xfrm>
              <a:off x="2604" y="2209"/>
              <a:ext cx="434" cy="210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30" name="Oval 46"/>
            <p:cNvSpPr>
              <a:spLocks noChangeArrowheads="1"/>
            </p:cNvSpPr>
            <p:nvPr/>
          </p:nvSpPr>
          <p:spPr bwMode="auto">
            <a:xfrm>
              <a:off x="2320" y="2419"/>
              <a:ext cx="501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31" name="AutoShape 47"/>
            <p:cNvSpPr>
              <a:spLocks noChangeArrowheads="1"/>
            </p:cNvSpPr>
            <p:nvPr/>
          </p:nvSpPr>
          <p:spPr bwMode="auto">
            <a:xfrm>
              <a:off x="2062" y="2016"/>
              <a:ext cx="1505" cy="9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7 w 21600"/>
                <a:gd name="T25" fmla="*/ 3174 h 21600"/>
                <a:gd name="T26" fmla="*/ 18443 w 21600"/>
                <a:gd name="T27" fmla="*/ 18426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292" y="10800"/>
                  </a:moveTo>
                  <a:cubicBezTo>
                    <a:pt x="3292" y="14947"/>
                    <a:pt x="6653" y="18308"/>
                    <a:pt x="10800" y="18308"/>
                  </a:cubicBezTo>
                  <a:cubicBezTo>
                    <a:pt x="14947" y="18308"/>
                    <a:pt x="18308" y="14947"/>
                    <a:pt x="18308" y="10800"/>
                  </a:cubicBezTo>
                  <a:cubicBezTo>
                    <a:pt x="18308" y="6653"/>
                    <a:pt x="14947" y="3292"/>
                    <a:pt x="10800" y="3292"/>
                  </a:cubicBezTo>
                  <a:cubicBezTo>
                    <a:pt x="6653" y="3292"/>
                    <a:pt x="3292" y="6653"/>
                    <a:pt x="3292" y="10800"/>
                  </a:cubicBez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1" name="Group 48"/>
          <p:cNvGrpSpPr>
            <a:grpSpLocks/>
          </p:cNvGrpSpPr>
          <p:nvPr/>
        </p:nvGrpSpPr>
        <p:grpSpPr bwMode="auto">
          <a:xfrm>
            <a:off x="4368800" y="4876801"/>
            <a:ext cx="914400" cy="588963"/>
            <a:chOff x="2062" y="2016"/>
            <a:chExt cx="1505" cy="912"/>
          </a:xfrm>
        </p:grpSpPr>
        <p:sp>
          <p:nvSpPr>
            <p:cNvPr id="255024" name="Oval 49"/>
            <p:cNvSpPr>
              <a:spLocks noChangeArrowheads="1"/>
            </p:cNvSpPr>
            <p:nvPr/>
          </p:nvSpPr>
          <p:spPr bwMode="auto">
            <a:xfrm>
              <a:off x="2821" y="2419"/>
              <a:ext cx="488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25" name="Oval 50"/>
            <p:cNvSpPr>
              <a:spLocks noChangeArrowheads="1"/>
            </p:cNvSpPr>
            <p:nvPr/>
          </p:nvSpPr>
          <p:spPr bwMode="auto">
            <a:xfrm>
              <a:off x="2604" y="2209"/>
              <a:ext cx="434" cy="210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26" name="Oval 51"/>
            <p:cNvSpPr>
              <a:spLocks noChangeArrowheads="1"/>
            </p:cNvSpPr>
            <p:nvPr/>
          </p:nvSpPr>
          <p:spPr bwMode="auto">
            <a:xfrm>
              <a:off x="2320" y="2419"/>
              <a:ext cx="501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27" name="AutoShape 52"/>
            <p:cNvSpPr>
              <a:spLocks noChangeArrowheads="1"/>
            </p:cNvSpPr>
            <p:nvPr/>
          </p:nvSpPr>
          <p:spPr bwMode="auto">
            <a:xfrm>
              <a:off x="2062" y="2016"/>
              <a:ext cx="1505" cy="9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7 w 21600"/>
                <a:gd name="T25" fmla="*/ 3174 h 21600"/>
                <a:gd name="T26" fmla="*/ 18443 w 21600"/>
                <a:gd name="T27" fmla="*/ 18426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292" y="10800"/>
                  </a:moveTo>
                  <a:cubicBezTo>
                    <a:pt x="3292" y="14947"/>
                    <a:pt x="6653" y="18308"/>
                    <a:pt x="10800" y="18308"/>
                  </a:cubicBezTo>
                  <a:cubicBezTo>
                    <a:pt x="14947" y="18308"/>
                    <a:pt x="18308" y="14947"/>
                    <a:pt x="18308" y="10800"/>
                  </a:cubicBezTo>
                  <a:cubicBezTo>
                    <a:pt x="18308" y="6653"/>
                    <a:pt x="14947" y="3292"/>
                    <a:pt x="10800" y="3292"/>
                  </a:cubicBezTo>
                  <a:cubicBezTo>
                    <a:pt x="6653" y="3292"/>
                    <a:pt x="3292" y="6653"/>
                    <a:pt x="3292" y="10800"/>
                  </a:cubicBez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2" name="Group 53"/>
          <p:cNvGrpSpPr>
            <a:grpSpLocks/>
          </p:cNvGrpSpPr>
          <p:nvPr/>
        </p:nvGrpSpPr>
        <p:grpSpPr bwMode="auto">
          <a:xfrm>
            <a:off x="3657600" y="5334001"/>
            <a:ext cx="914400" cy="588963"/>
            <a:chOff x="2062" y="2016"/>
            <a:chExt cx="1505" cy="912"/>
          </a:xfrm>
        </p:grpSpPr>
        <p:sp>
          <p:nvSpPr>
            <p:cNvPr id="255020" name="Oval 54"/>
            <p:cNvSpPr>
              <a:spLocks noChangeArrowheads="1"/>
            </p:cNvSpPr>
            <p:nvPr/>
          </p:nvSpPr>
          <p:spPr bwMode="auto">
            <a:xfrm>
              <a:off x="2821" y="2419"/>
              <a:ext cx="488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21" name="Oval 55"/>
            <p:cNvSpPr>
              <a:spLocks noChangeArrowheads="1"/>
            </p:cNvSpPr>
            <p:nvPr/>
          </p:nvSpPr>
          <p:spPr bwMode="auto">
            <a:xfrm>
              <a:off x="2604" y="2209"/>
              <a:ext cx="434" cy="210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22" name="Oval 56"/>
            <p:cNvSpPr>
              <a:spLocks noChangeArrowheads="1"/>
            </p:cNvSpPr>
            <p:nvPr/>
          </p:nvSpPr>
          <p:spPr bwMode="auto">
            <a:xfrm>
              <a:off x="2320" y="2419"/>
              <a:ext cx="501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23" name="AutoShape 57"/>
            <p:cNvSpPr>
              <a:spLocks noChangeArrowheads="1"/>
            </p:cNvSpPr>
            <p:nvPr/>
          </p:nvSpPr>
          <p:spPr bwMode="auto">
            <a:xfrm>
              <a:off x="2062" y="2016"/>
              <a:ext cx="1505" cy="9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7 w 21600"/>
                <a:gd name="T25" fmla="*/ 3174 h 21600"/>
                <a:gd name="T26" fmla="*/ 18443 w 21600"/>
                <a:gd name="T27" fmla="*/ 18426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292" y="10800"/>
                  </a:moveTo>
                  <a:cubicBezTo>
                    <a:pt x="3292" y="14947"/>
                    <a:pt x="6653" y="18308"/>
                    <a:pt x="10800" y="18308"/>
                  </a:cubicBezTo>
                  <a:cubicBezTo>
                    <a:pt x="14947" y="18308"/>
                    <a:pt x="18308" y="14947"/>
                    <a:pt x="18308" y="10800"/>
                  </a:cubicBezTo>
                  <a:cubicBezTo>
                    <a:pt x="18308" y="6653"/>
                    <a:pt x="14947" y="3292"/>
                    <a:pt x="10800" y="3292"/>
                  </a:cubicBezTo>
                  <a:cubicBezTo>
                    <a:pt x="6653" y="3292"/>
                    <a:pt x="3292" y="6653"/>
                    <a:pt x="3292" y="10800"/>
                  </a:cubicBez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3" name="Group 58"/>
          <p:cNvGrpSpPr>
            <a:grpSpLocks/>
          </p:cNvGrpSpPr>
          <p:nvPr/>
        </p:nvGrpSpPr>
        <p:grpSpPr bwMode="auto">
          <a:xfrm>
            <a:off x="6299200" y="5257801"/>
            <a:ext cx="914400" cy="588963"/>
            <a:chOff x="2062" y="2016"/>
            <a:chExt cx="1505" cy="912"/>
          </a:xfrm>
        </p:grpSpPr>
        <p:sp>
          <p:nvSpPr>
            <p:cNvPr id="255016" name="Oval 59"/>
            <p:cNvSpPr>
              <a:spLocks noChangeArrowheads="1"/>
            </p:cNvSpPr>
            <p:nvPr/>
          </p:nvSpPr>
          <p:spPr bwMode="auto">
            <a:xfrm>
              <a:off x="2821" y="2419"/>
              <a:ext cx="488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17" name="Oval 60"/>
            <p:cNvSpPr>
              <a:spLocks noChangeArrowheads="1"/>
            </p:cNvSpPr>
            <p:nvPr/>
          </p:nvSpPr>
          <p:spPr bwMode="auto">
            <a:xfrm>
              <a:off x="2604" y="2209"/>
              <a:ext cx="434" cy="210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18" name="Oval 61"/>
            <p:cNvSpPr>
              <a:spLocks noChangeArrowheads="1"/>
            </p:cNvSpPr>
            <p:nvPr/>
          </p:nvSpPr>
          <p:spPr bwMode="auto">
            <a:xfrm>
              <a:off x="2320" y="2419"/>
              <a:ext cx="501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19" name="AutoShape 62"/>
            <p:cNvSpPr>
              <a:spLocks noChangeArrowheads="1"/>
            </p:cNvSpPr>
            <p:nvPr/>
          </p:nvSpPr>
          <p:spPr bwMode="auto">
            <a:xfrm>
              <a:off x="2062" y="2016"/>
              <a:ext cx="1505" cy="9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7 w 21600"/>
                <a:gd name="T25" fmla="*/ 3174 h 21600"/>
                <a:gd name="T26" fmla="*/ 18443 w 21600"/>
                <a:gd name="T27" fmla="*/ 18426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292" y="10800"/>
                  </a:moveTo>
                  <a:cubicBezTo>
                    <a:pt x="3292" y="14947"/>
                    <a:pt x="6653" y="18308"/>
                    <a:pt x="10800" y="18308"/>
                  </a:cubicBezTo>
                  <a:cubicBezTo>
                    <a:pt x="14947" y="18308"/>
                    <a:pt x="18308" y="14947"/>
                    <a:pt x="18308" y="10800"/>
                  </a:cubicBezTo>
                  <a:cubicBezTo>
                    <a:pt x="18308" y="6653"/>
                    <a:pt x="14947" y="3292"/>
                    <a:pt x="10800" y="3292"/>
                  </a:cubicBezTo>
                  <a:cubicBezTo>
                    <a:pt x="6653" y="3292"/>
                    <a:pt x="3292" y="6653"/>
                    <a:pt x="3292" y="10800"/>
                  </a:cubicBez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4" name="Group 63"/>
          <p:cNvGrpSpPr>
            <a:grpSpLocks/>
          </p:cNvGrpSpPr>
          <p:nvPr/>
        </p:nvGrpSpPr>
        <p:grpSpPr bwMode="auto">
          <a:xfrm>
            <a:off x="4572001" y="2667001"/>
            <a:ext cx="3314700" cy="1503363"/>
            <a:chOff x="2062" y="2016"/>
            <a:chExt cx="1505" cy="912"/>
          </a:xfrm>
        </p:grpSpPr>
        <p:sp>
          <p:nvSpPr>
            <p:cNvPr id="255012" name="Oval 64"/>
            <p:cNvSpPr>
              <a:spLocks noChangeArrowheads="1"/>
            </p:cNvSpPr>
            <p:nvPr/>
          </p:nvSpPr>
          <p:spPr bwMode="auto">
            <a:xfrm>
              <a:off x="2821" y="2419"/>
              <a:ext cx="488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600" b="1" dirty="0" smtClean="0">
                  <a:solidFill>
                    <a:schemeClr val="bg1"/>
                  </a:solidFill>
                  <a:latin typeface="Tahoma" pitchFamily="34" charset="0"/>
                </a:rPr>
                <a:t>Tech</a:t>
              </a:r>
              <a:endParaRPr lang="el-GR" sz="1600" b="1" dirty="0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13" name="Oval 65"/>
            <p:cNvSpPr>
              <a:spLocks noChangeArrowheads="1"/>
            </p:cNvSpPr>
            <p:nvPr/>
          </p:nvSpPr>
          <p:spPr bwMode="auto">
            <a:xfrm>
              <a:off x="2604" y="2209"/>
              <a:ext cx="434" cy="269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600" b="1" dirty="0" err="1" smtClean="0">
                  <a:solidFill>
                    <a:schemeClr val="bg1"/>
                  </a:solidFill>
                  <a:latin typeface="Tahoma" pitchFamily="34" charset="0"/>
                </a:rPr>
                <a:t>Stra</a:t>
              </a:r>
              <a:endParaRPr lang="el-GR" sz="1600" b="1" dirty="0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14" name="Oval 66"/>
            <p:cNvSpPr>
              <a:spLocks noChangeArrowheads="1"/>
            </p:cNvSpPr>
            <p:nvPr/>
          </p:nvSpPr>
          <p:spPr bwMode="auto">
            <a:xfrm>
              <a:off x="2320" y="2419"/>
              <a:ext cx="501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600" b="1" dirty="0" smtClean="0">
                  <a:solidFill>
                    <a:schemeClr val="bg1"/>
                  </a:solidFill>
                  <a:latin typeface="Tahoma" pitchFamily="34" charset="0"/>
                </a:rPr>
                <a:t>Man</a:t>
              </a:r>
              <a:endParaRPr lang="el-GR" sz="1600" b="1" dirty="0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15" name="AutoShape 67"/>
            <p:cNvSpPr>
              <a:spLocks noChangeArrowheads="1"/>
            </p:cNvSpPr>
            <p:nvPr/>
          </p:nvSpPr>
          <p:spPr bwMode="auto">
            <a:xfrm>
              <a:off x="2062" y="2016"/>
              <a:ext cx="1505" cy="9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7 w 21600"/>
                <a:gd name="T25" fmla="*/ 3174 h 21600"/>
                <a:gd name="T26" fmla="*/ 18443 w 21600"/>
                <a:gd name="T27" fmla="*/ 18426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292" y="10800"/>
                  </a:moveTo>
                  <a:cubicBezTo>
                    <a:pt x="3292" y="14947"/>
                    <a:pt x="6653" y="18308"/>
                    <a:pt x="10800" y="18308"/>
                  </a:cubicBezTo>
                  <a:cubicBezTo>
                    <a:pt x="14947" y="18308"/>
                    <a:pt x="18308" y="14947"/>
                    <a:pt x="18308" y="10800"/>
                  </a:cubicBezTo>
                  <a:cubicBezTo>
                    <a:pt x="18308" y="6653"/>
                    <a:pt x="14947" y="3292"/>
                    <a:pt x="10800" y="3292"/>
                  </a:cubicBezTo>
                  <a:cubicBezTo>
                    <a:pt x="6653" y="3292"/>
                    <a:pt x="3292" y="6653"/>
                    <a:pt x="3292" y="10800"/>
                  </a:cubicBez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254992" name="AutoShape 68"/>
          <p:cNvSpPr>
            <a:spLocks noChangeArrowheads="1"/>
          </p:cNvSpPr>
          <p:nvPr/>
        </p:nvSpPr>
        <p:spPr bwMode="auto">
          <a:xfrm>
            <a:off x="2063552" y="1484784"/>
            <a:ext cx="2336800" cy="936104"/>
          </a:xfrm>
          <a:prstGeom prst="wedgeRoundRectCallout">
            <a:avLst>
              <a:gd name="adj1" fmla="val -24047"/>
              <a:gd name="adj2" fmla="val 330883"/>
              <a:gd name="adj3" fmla="val 16667"/>
            </a:avLst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 eaLnBrk="1" hangingPunct="1"/>
            <a:r>
              <a:rPr lang="en-US" dirty="0" smtClean="0">
                <a:latin typeface="Verdana" pitchFamily="34" charset="0"/>
              </a:rPr>
              <a:t>Micro-innovation</a:t>
            </a:r>
            <a:endParaRPr lang="el-GR" dirty="0">
              <a:latin typeface="Verdana" pitchFamily="34" charset="0"/>
            </a:endParaRPr>
          </a:p>
        </p:txBody>
      </p:sp>
      <p:sp>
        <p:nvSpPr>
          <p:cNvPr id="254993" name="Oval 69"/>
          <p:cNvSpPr>
            <a:spLocks noChangeArrowheads="1"/>
          </p:cNvSpPr>
          <p:nvPr/>
        </p:nvSpPr>
        <p:spPr bwMode="auto">
          <a:xfrm>
            <a:off x="1828800" y="4495800"/>
            <a:ext cx="3352800" cy="1676400"/>
          </a:xfrm>
          <a:prstGeom prst="ellipse">
            <a:avLst/>
          </a:prstGeom>
          <a:noFill/>
          <a:ln w="76200" cmpd="tri">
            <a:solidFill>
              <a:srgbClr val="CC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endParaRPr lang="el-GR"/>
          </a:p>
        </p:txBody>
      </p:sp>
      <p:sp>
        <p:nvSpPr>
          <p:cNvPr id="254994" name="Oval 70"/>
          <p:cNvSpPr>
            <a:spLocks noChangeArrowheads="1"/>
          </p:cNvSpPr>
          <p:nvPr/>
        </p:nvSpPr>
        <p:spPr bwMode="auto">
          <a:xfrm>
            <a:off x="4368800" y="4343400"/>
            <a:ext cx="4267200" cy="1676400"/>
          </a:xfrm>
          <a:prstGeom prst="ellipse">
            <a:avLst/>
          </a:prstGeom>
          <a:noFill/>
          <a:ln w="76200" cmpd="tri">
            <a:solidFill>
              <a:srgbClr val="CC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endParaRPr lang="el-GR"/>
          </a:p>
        </p:txBody>
      </p:sp>
      <p:grpSp>
        <p:nvGrpSpPr>
          <p:cNvPr id="15" name="Group 71"/>
          <p:cNvGrpSpPr>
            <a:grpSpLocks/>
          </p:cNvGrpSpPr>
          <p:nvPr/>
        </p:nvGrpSpPr>
        <p:grpSpPr bwMode="auto">
          <a:xfrm>
            <a:off x="5283200" y="4876801"/>
            <a:ext cx="914400" cy="588963"/>
            <a:chOff x="2062" y="2016"/>
            <a:chExt cx="1505" cy="912"/>
          </a:xfrm>
        </p:grpSpPr>
        <p:sp>
          <p:nvSpPr>
            <p:cNvPr id="255008" name="Oval 72"/>
            <p:cNvSpPr>
              <a:spLocks noChangeArrowheads="1"/>
            </p:cNvSpPr>
            <p:nvPr/>
          </p:nvSpPr>
          <p:spPr bwMode="auto">
            <a:xfrm>
              <a:off x="2821" y="2419"/>
              <a:ext cx="488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09" name="Oval 73"/>
            <p:cNvSpPr>
              <a:spLocks noChangeArrowheads="1"/>
            </p:cNvSpPr>
            <p:nvPr/>
          </p:nvSpPr>
          <p:spPr bwMode="auto">
            <a:xfrm>
              <a:off x="2604" y="2209"/>
              <a:ext cx="434" cy="210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10" name="Oval 74"/>
            <p:cNvSpPr>
              <a:spLocks noChangeArrowheads="1"/>
            </p:cNvSpPr>
            <p:nvPr/>
          </p:nvSpPr>
          <p:spPr bwMode="auto">
            <a:xfrm>
              <a:off x="2320" y="2419"/>
              <a:ext cx="501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11" name="AutoShape 75"/>
            <p:cNvSpPr>
              <a:spLocks noChangeArrowheads="1"/>
            </p:cNvSpPr>
            <p:nvPr/>
          </p:nvSpPr>
          <p:spPr bwMode="auto">
            <a:xfrm>
              <a:off x="2062" y="2016"/>
              <a:ext cx="1505" cy="9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7 w 21600"/>
                <a:gd name="T25" fmla="*/ 3174 h 21600"/>
                <a:gd name="T26" fmla="*/ 18443 w 21600"/>
                <a:gd name="T27" fmla="*/ 18426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292" y="10800"/>
                  </a:moveTo>
                  <a:cubicBezTo>
                    <a:pt x="3292" y="14947"/>
                    <a:pt x="6653" y="18308"/>
                    <a:pt x="10800" y="18308"/>
                  </a:cubicBezTo>
                  <a:cubicBezTo>
                    <a:pt x="14947" y="18308"/>
                    <a:pt x="18308" y="14947"/>
                    <a:pt x="18308" y="10800"/>
                  </a:cubicBezTo>
                  <a:cubicBezTo>
                    <a:pt x="18308" y="6653"/>
                    <a:pt x="14947" y="3292"/>
                    <a:pt x="10800" y="3292"/>
                  </a:cubicBezTo>
                  <a:cubicBezTo>
                    <a:pt x="6653" y="3292"/>
                    <a:pt x="3292" y="6653"/>
                    <a:pt x="3292" y="10800"/>
                  </a:cubicBez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254996" name="Oval 76"/>
          <p:cNvSpPr>
            <a:spLocks noChangeArrowheads="1"/>
          </p:cNvSpPr>
          <p:nvPr/>
        </p:nvSpPr>
        <p:spPr bwMode="auto">
          <a:xfrm>
            <a:off x="7010400" y="4343400"/>
            <a:ext cx="4267200" cy="1676400"/>
          </a:xfrm>
          <a:prstGeom prst="ellipse">
            <a:avLst/>
          </a:prstGeom>
          <a:noFill/>
          <a:ln w="76200" cmpd="tri">
            <a:solidFill>
              <a:srgbClr val="CC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endParaRPr lang="el-GR"/>
          </a:p>
        </p:txBody>
      </p:sp>
      <p:grpSp>
        <p:nvGrpSpPr>
          <p:cNvPr id="16" name="Group 77"/>
          <p:cNvGrpSpPr>
            <a:grpSpLocks/>
          </p:cNvGrpSpPr>
          <p:nvPr/>
        </p:nvGrpSpPr>
        <p:grpSpPr bwMode="auto">
          <a:xfrm>
            <a:off x="7924800" y="4876801"/>
            <a:ext cx="914400" cy="588963"/>
            <a:chOff x="2062" y="2016"/>
            <a:chExt cx="1505" cy="912"/>
          </a:xfrm>
        </p:grpSpPr>
        <p:sp>
          <p:nvSpPr>
            <p:cNvPr id="255004" name="Oval 78"/>
            <p:cNvSpPr>
              <a:spLocks noChangeArrowheads="1"/>
            </p:cNvSpPr>
            <p:nvPr/>
          </p:nvSpPr>
          <p:spPr bwMode="auto">
            <a:xfrm>
              <a:off x="2821" y="2419"/>
              <a:ext cx="488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05" name="Oval 79"/>
            <p:cNvSpPr>
              <a:spLocks noChangeArrowheads="1"/>
            </p:cNvSpPr>
            <p:nvPr/>
          </p:nvSpPr>
          <p:spPr bwMode="auto">
            <a:xfrm>
              <a:off x="2604" y="2209"/>
              <a:ext cx="434" cy="210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06" name="Oval 80"/>
            <p:cNvSpPr>
              <a:spLocks noChangeArrowheads="1"/>
            </p:cNvSpPr>
            <p:nvPr/>
          </p:nvSpPr>
          <p:spPr bwMode="auto">
            <a:xfrm>
              <a:off x="2320" y="2419"/>
              <a:ext cx="501" cy="211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55007" name="AutoShape 81"/>
            <p:cNvSpPr>
              <a:spLocks noChangeArrowheads="1"/>
            </p:cNvSpPr>
            <p:nvPr/>
          </p:nvSpPr>
          <p:spPr bwMode="auto">
            <a:xfrm>
              <a:off x="2062" y="2016"/>
              <a:ext cx="1505" cy="9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7 w 21600"/>
                <a:gd name="T25" fmla="*/ 3174 h 21600"/>
                <a:gd name="T26" fmla="*/ 18443 w 21600"/>
                <a:gd name="T27" fmla="*/ 18426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292" y="10800"/>
                  </a:moveTo>
                  <a:cubicBezTo>
                    <a:pt x="3292" y="14947"/>
                    <a:pt x="6653" y="18308"/>
                    <a:pt x="10800" y="18308"/>
                  </a:cubicBezTo>
                  <a:cubicBezTo>
                    <a:pt x="14947" y="18308"/>
                    <a:pt x="18308" y="14947"/>
                    <a:pt x="18308" y="10800"/>
                  </a:cubicBezTo>
                  <a:cubicBezTo>
                    <a:pt x="18308" y="6653"/>
                    <a:pt x="14947" y="3292"/>
                    <a:pt x="10800" y="3292"/>
                  </a:cubicBezTo>
                  <a:cubicBezTo>
                    <a:pt x="6653" y="3292"/>
                    <a:pt x="3292" y="6653"/>
                    <a:pt x="3292" y="10800"/>
                  </a:cubicBez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254998" name="AutoShape 82"/>
          <p:cNvSpPr>
            <a:spLocks noChangeArrowheads="1"/>
          </p:cNvSpPr>
          <p:nvPr/>
        </p:nvSpPr>
        <p:spPr bwMode="auto">
          <a:xfrm>
            <a:off x="8688288" y="1628800"/>
            <a:ext cx="2336800" cy="936104"/>
          </a:xfrm>
          <a:prstGeom prst="wedgeRoundRectCallout">
            <a:avLst>
              <a:gd name="adj1" fmla="val 10604"/>
              <a:gd name="adj2" fmla="val 285630"/>
              <a:gd name="adj3" fmla="val 16667"/>
            </a:avLst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 eaLnBrk="1" hangingPunct="1"/>
            <a:r>
              <a:rPr lang="en-US" dirty="0" smtClean="0">
                <a:latin typeface="Verdana" pitchFamily="34" charset="0"/>
              </a:rPr>
              <a:t>Bunches/Groups</a:t>
            </a:r>
            <a:r>
              <a:rPr lang="el-GR" dirty="0" smtClean="0">
                <a:latin typeface="Verdana" pitchFamily="34" charset="0"/>
              </a:rPr>
              <a:t> </a:t>
            </a:r>
            <a:r>
              <a:rPr lang="en-US" dirty="0" smtClean="0">
                <a:latin typeface="Verdana" pitchFamily="34" charset="0"/>
              </a:rPr>
              <a:t>of innovation</a:t>
            </a:r>
            <a:endParaRPr lang="el-GR" dirty="0">
              <a:latin typeface="Verdana" pitchFamily="34" charset="0"/>
            </a:endParaRPr>
          </a:p>
        </p:txBody>
      </p:sp>
      <p:sp>
        <p:nvSpPr>
          <p:cNvPr id="254999" name="AutoShape 83"/>
          <p:cNvSpPr>
            <a:spLocks noChangeArrowheads="1"/>
          </p:cNvSpPr>
          <p:nvPr/>
        </p:nvSpPr>
        <p:spPr bwMode="auto">
          <a:xfrm>
            <a:off x="4876800" y="1600200"/>
            <a:ext cx="2946400" cy="609600"/>
          </a:xfrm>
          <a:prstGeom prst="wedgeRoundRectCallout">
            <a:avLst>
              <a:gd name="adj1" fmla="val -10631"/>
              <a:gd name="adj2" fmla="val 173045"/>
              <a:gd name="adj3" fmla="val 16667"/>
            </a:avLst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 eaLnBrk="1" hangingPunct="1"/>
            <a:r>
              <a:rPr lang="en-US" dirty="0" smtClean="0">
                <a:latin typeface="Verdana" pitchFamily="34" charset="0"/>
              </a:rPr>
              <a:t>Central </a:t>
            </a:r>
            <a:r>
              <a:rPr lang="el-GR" dirty="0" smtClean="0">
                <a:latin typeface="Verdana" pitchFamily="34" charset="0"/>
              </a:rPr>
              <a:t>Stra.Tech.Man</a:t>
            </a:r>
            <a:endParaRPr lang="el-GR" dirty="0">
              <a:latin typeface="Verdana" pitchFamily="34" charset="0"/>
            </a:endParaRPr>
          </a:p>
        </p:txBody>
      </p:sp>
      <p:sp>
        <p:nvSpPr>
          <p:cNvPr id="255000" name="AutoShape 84"/>
          <p:cNvSpPr>
            <a:spLocks noChangeArrowheads="1"/>
          </p:cNvSpPr>
          <p:nvPr/>
        </p:nvSpPr>
        <p:spPr bwMode="auto">
          <a:xfrm rot="3301172">
            <a:off x="4173538" y="3421063"/>
            <a:ext cx="485775" cy="1720851"/>
          </a:xfrm>
          <a:prstGeom prst="upDownArrow">
            <a:avLst>
              <a:gd name="adj1" fmla="val 50000"/>
              <a:gd name="adj2" fmla="val 53137"/>
            </a:avLst>
          </a:prstGeom>
          <a:solidFill>
            <a:srgbClr val="CC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endParaRPr lang="el-GR"/>
          </a:p>
        </p:txBody>
      </p:sp>
      <p:sp>
        <p:nvSpPr>
          <p:cNvPr id="255001" name="AutoShape 85"/>
          <p:cNvSpPr>
            <a:spLocks noChangeArrowheads="1"/>
          </p:cNvSpPr>
          <p:nvPr/>
        </p:nvSpPr>
        <p:spPr bwMode="auto">
          <a:xfrm rot="5195912">
            <a:off x="5954713" y="3011488"/>
            <a:ext cx="485775" cy="2235200"/>
          </a:xfrm>
          <a:prstGeom prst="upDownArrow">
            <a:avLst>
              <a:gd name="adj1" fmla="val 50000"/>
              <a:gd name="adj2" fmla="val 69020"/>
            </a:avLst>
          </a:prstGeom>
          <a:solidFill>
            <a:srgbClr val="CC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endParaRPr lang="el-GR"/>
          </a:p>
        </p:txBody>
      </p:sp>
      <p:sp>
        <p:nvSpPr>
          <p:cNvPr id="255002" name="AutoShape 86"/>
          <p:cNvSpPr>
            <a:spLocks noChangeArrowheads="1"/>
          </p:cNvSpPr>
          <p:nvPr/>
        </p:nvSpPr>
        <p:spPr bwMode="auto">
          <a:xfrm>
            <a:off x="5922434" y="3711576"/>
            <a:ext cx="647700" cy="936625"/>
          </a:xfrm>
          <a:prstGeom prst="upDownArrow">
            <a:avLst>
              <a:gd name="adj1" fmla="val 50000"/>
              <a:gd name="adj2" fmla="val 38562"/>
            </a:avLst>
          </a:prstGeom>
          <a:solidFill>
            <a:srgbClr val="CC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endParaRPr lang="el-GR"/>
          </a:p>
        </p:txBody>
      </p:sp>
      <p:sp>
        <p:nvSpPr>
          <p:cNvPr id="255003" name="AutoShape 87"/>
          <p:cNvSpPr>
            <a:spLocks noChangeArrowheads="1"/>
          </p:cNvSpPr>
          <p:nvPr/>
        </p:nvSpPr>
        <p:spPr bwMode="auto">
          <a:xfrm rot="7402580">
            <a:off x="7831138" y="3268662"/>
            <a:ext cx="485775" cy="1720851"/>
          </a:xfrm>
          <a:prstGeom prst="upDownArrow">
            <a:avLst>
              <a:gd name="adj1" fmla="val 50000"/>
              <a:gd name="adj2" fmla="val 53137"/>
            </a:avLst>
          </a:prstGeom>
          <a:solidFill>
            <a:srgbClr val="CC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endParaRPr lang="el-GR"/>
          </a:p>
        </p:txBody>
      </p:sp>
      <p:sp>
        <p:nvSpPr>
          <p:cNvPr id="89" name="88 - Επεξήγηση με παραλληλόγραμμο"/>
          <p:cNvSpPr/>
          <p:nvPr/>
        </p:nvSpPr>
        <p:spPr>
          <a:xfrm flipH="1">
            <a:off x="335360" y="2348880"/>
            <a:ext cx="1224136" cy="1224136"/>
          </a:xfrm>
          <a:prstGeom prst="wedgeRectCallout">
            <a:avLst>
              <a:gd name="adj1" fmla="val -105481"/>
              <a:gd name="adj2" fmla="val 428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Overall Change Management Process</a:t>
            </a:r>
            <a:endParaRPr lang="el-GR" sz="1400" dirty="0"/>
          </a:p>
        </p:txBody>
      </p:sp>
      <p:sp>
        <p:nvSpPr>
          <p:cNvPr id="90" name="89 - TextBox"/>
          <p:cNvSpPr txBox="1"/>
          <p:nvPr/>
        </p:nvSpPr>
        <p:spPr>
          <a:xfrm>
            <a:off x="1919536" y="548680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5178614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35188" y="1524000"/>
            <a:ext cx="7999412" cy="4876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prstDash val="lgDash"/>
            <a:miter lim="800000"/>
            <a:headEnd/>
            <a:tailEnd/>
          </a:ln>
          <a:effectLst/>
        </p:spPr>
        <p:txBody>
          <a:bodyPr/>
          <a:lstStyle/>
          <a:p>
            <a:endParaRPr lang="el-GR" sz="2400">
              <a:latin typeface="Times New Roman" pitchFamily="18" charset="0"/>
            </a:endParaRP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5054601" y="2108200"/>
            <a:ext cx="1325563" cy="9652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5434014" y="2468563"/>
            <a:ext cx="566737" cy="385762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5527676" y="2301875"/>
            <a:ext cx="568325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fr-FR" sz="900">
                <a:latin typeface="Times New Roman" pitchFamily="18" charset="0"/>
              </a:rPr>
              <a:t>STRA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907089" y="2784475"/>
            <a:ext cx="568325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fr-FR" sz="900">
                <a:latin typeface="Times New Roman" pitchFamily="18" charset="0"/>
              </a:rPr>
              <a:t>TECH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5054601" y="2784476"/>
            <a:ext cx="4730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fr-FR" sz="900">
                <a:latin typeface="Times New Roman" pitchFamily="18" charset="0"/>
              </a:rPr>
              <a:t>MAN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015881" y="2132857"/>
            <a:ext cx="138772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fr-FR" sz="1000" b="1">
                <a:latin typeface="Garamond" pitchFamily="18" charset="0"/>
              </a:rPr>
              <a:t>THE PHILOSOPHY</a:t>
            </a:r>
            <a:endParaRPr lang="fr-FR" sz="1000" b="1">
              <a:latin typeface="Times New Roman" pitchFamily="18" charset="0"/>
            </a:endParaRP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5054601" y="3267075"/>
            <a:ext cx="1325563" cy="9652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>
            <a:off x="5434014" y="3652838"/>
            <a:ext cx="566737" cy="385762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31723000" prstMaterial="legacyMatte">
            <a:bevelT w="13500" h="13500" prst="angle"/>
            <a:bevelB w="13500" h="13500" prst="angle"/>
            <a:extrusionClr>
              <a:srgbClr val="969696"/>
            </a:extrusionClr>
          </a:sp3d>
        </p:spPr>
        <p:txBody>
          <a:bodyPr>
            <a:flatTx/>
          </a:bodyPr>
          <a:lstStyle/>
          <a:p>
            <a:endParaRPr lang="el-GR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5527676" y="3459164"/>
            <a:ext cx="568325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fr-FR" sz="900">
                <a:latin typeface="Times New Roman" pitchFamily="18" charset="0"/>
              </a:rPr>
              <a:t>STRA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5907089" y="3941764"/>
            <a:ext cx="568325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fr-FR" sz="900">
                <a:latin typeface="Times New Roman" pitchFamily="18" charset="0"/>
              </a:rPr>
              <a:t>TECH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5054601" y="3941763"/>
            <a:ext cx="473075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fr-FR" sz="900">
                <a:latin typeface="Times New Roman" pitchFamily="18" charset="0"/>
              </a:rPr>
              <a:t>MAN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5159897" y="3284985"/>
            <a:ext cx="128111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fr-FR" sz="1000" b="1">
                <a:latin typeface="Garamond" pitchFamily="18" charset="0"/>
              </a:rPr>
              <a:t>THE PROCESSES</a:t>
            </a:r>
          </a:p>
        </p:txBody>
      </p:sp>
      <p:sp>
        <p:nvSpPr>
          <p:cNvPr id="18" name="AutoShape 16"/>
          <p:cNvSpPr>
            <a:spLocks noChangeArrowheads="1"/>
          </p:cNvSpPr>
          <p:nvPr/>
        </p:nvSpPr>
        <p:spPr bwMode="auto">
          <a:xfrm>
            <a:off x="5622926" y="2835275"/>
            <a:ext cx="188913" cy="482600"/>
          </a:xfrm>
          <a:prstGeom prst="upDownArrow">
            <a:avLst>
              <a:gd name="adj1" fmla="val 50000"/>
              <a:gd name="adj2" fmla="val 51092"/>
            </a:avLst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9" name="Oval 17"/>
          <p:cNvSpPr>
            <a:spLocks noChangeAspect="1" noChangeArrowheads="1"/>
          </p:cNvSpPr>
          <p:nvPr/>
        </p:nvSpPr>
        <p:spPr bwMode="auto">
          <a:xfrm>
            <a:off x="4675189" y="5851525"/>
            <a:ext cx="2084387" cy="4572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800">
                <a:latin typeface="Times New Roman" pitchFamily="18" charset="0"/>
              </a:rPr>
              <a:t>THE EVOLUTIONARY STRA.TECH.MAN. GRID</a:t>
            </a:r>
            <a:endParaRPr lang="el-GR" sz="800">
              <a:latin typeface="Times New Roman" pitchFamily="18" charset="0"/>
            </a:endParaRPr>
          </a:p>
        </p:txBody>
      </p:sp>
      <p:sp>
        <p:nvSpPr>
          <p:cNvPr id="20" name="Oval 18"/>
          <p:cNvSpPr>
            <a:spLocks noChangeAspect="1" noChangeArrowheads="1"/>
          </p:cNvSpPr>
          <p:nvPr/>
        </p:nvSpPr>
        <p:spPr bwMode="auto">
          <a:xfrm>
            <a:off x="3352801" y="4648201"/>
            <a:ext cx="1679575" cy="665163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21" name="Oval 19"/>
          <p:cNvSpPr>
            <a:spLocks noChangeAspect="1" noChangeArrowheads="1"/>
          </p:cNvSpPr>
          <p:nvPr/>
        </p:nvSpPr>
        <p:spPr bwMode="auto">
          <a:xfrm>
            <a:off x="6172200" y="4597400"/>
            <a:ext cx="1722438" cy="67468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22" name="Line 20"/>
          <p:cNvSpPr>
            <a:spLocks noChangeAspect="1" noChangeShapeType="1"/>
          </p:cNvSpPr>
          <p:nvPr/>
        </p:nvSpPr>
        <p:spPr bwMode="auto">
          <a:xfrm>
            <a:off x="3917950" y="5272089"/>
            <a:ext cx="3409950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4495800" y="1524000"/>
            <a:ext cx="2895600" cy="457200"/>
          </a:xfrm>
          <a:prstGeom prst="rect">
            <a:avLst/>
          </a:prstGeom>
          <a:solidFill>
            <a:srgbClr val="99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fr-FR" sz="1000" b="1" dirty="0">
                <a:solidFill>
                  <a:schemeClr val="bg1"/>
                </a:solidFill>
                <a:latin typeface="Georgia" pitchFamily="18" charset="0"/>
              </a:rPr>
              <a:t>THE FUNDAMENTAL STRA.TECH.MAN. PHYSIOLOGY OF THE </a:t>
            </a:r>
            <a:r>
              <a:rPr lang="fr-FR" sz="1000" b="1" dirty="0" smtClean="0">
                <a:solidFill>
                  <a:schemeClr val="bg1"/>
                </a:solidFill>
                <a:latin typeface="Georgia" pitchFamily="18" charset="0"/>
              </a:rPr>
              <a:t>ORGANIZATION</a:t>
            </a:r>
            <a:endParaRPr lang="fr-FR" sz="1000" b="1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24" name="Oval 22"/>
          <p:cNvSpPr>
            <a:spLocks noChangeArrowheads="1"/>
          </p:cNvSpPr>
          <p:nvPr/>
        </p:nvSpPr>
        <p:spPr bwMode="auto">
          <a:xfrm>
            <a:off x="3038476" y="4364039"/>
            <a:ext cx="5210175" cy="1487487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>
            <a:flatTx/>
          </a:bodyPr>
          <a:lstStyle/>
          <a:p>
            <a:endParaRPr lang="el-GR"/>
          </a:p>
        </p:txBody>
      </p:sp>
      <p:sp>
        <p:nvSpPr>
          <p:cNvPr id="25" name="AutoShape 23"/>
          <p:cNvSpPr>
            <a:spLocks noChangeArrowheads="1"/>
          </p:cNvSpPr>
          <p:nvPr/>
        </p:nvSpPr>
        <p:spPr bwMode="auto">
          <a:xfrm>
            <a:off x="5507039" y="5486400"/>
            <a:ext cx="365125" cy="300038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96969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26" name="AutoShape 24"/>
          <p:cNvSpPr>
            <a:spLocks noChangeArrowheads="1"/>
          </p:cNvSpPr>
          <p:nvPr/>
        </p:nvSpPr>
        <p:spPr bwMode="auto">
          <a:xfrm>
            <a:off x="3287688" y="2560638"/>
            <a:ext cx="1512168" cy="639762"/>
          </a:xfrm>
          <a:prstGeom prst="wedgeRoundRectCallout">
            <a:avLst>
              <a:gd name="adj1" fmla="val 118801"/>
              <a:gd name="adj2" fmla="val 52977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r-FR" sz="900" b="1" i="1" dirty="0">
                <a:latin typeface="Times New Roman" pitchFamily="18" charset="0"/>
              </a:rPr>
              <a:t>THE STRA.TECH.MAN. TRIANGLE DYNAMICS OF THE </a:t>
            </a:r>
            <a:r>
              <a:rPr lang="fr-FR" sz="900" b="1" i="1" dirty="0" smtClean="0">
                <a:latin typeface="Times New Roman" pitchFamily="18" charset="0"/>
              </a:rPr>
              <a:t>ORGANIZATION</a:t>
            </a:r>
            <a:endParaRPr lang="fr-FR" sz="900" b="1" i="1" dirty="0">
              <a:latin typeface="Times New Roman" pitchFamily="18" charset="0"/>
            </a:endParaRPr>
          </a:p>
        </p:txBody>
      </p:sp>
      <p:sp>
        <p:nvSpPr>
          <p:cNvPr id="27" name="Text Box 25"/>
          <p:cNvSpPr txBox="1">
            <a:spLocks noChangeAspect="1" noChangeArrowheads="1"/>
          </p:cNvSpPr>
          <p:nvPr/>
        </p:nvSpPr>
        <p:spPr bwMode="auto">
          <a:xfrm>
            <a:off x="6384032" y="4725145"/>
            <a:ext cx="13716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fr-FR" sz="700" b="1" i="1">
                <a:latin typeface="Georgia" pitchFamily="18" charset="0"/>
              </a:rPr>
              <a:t>THE DYNAMICS OF THE INTERNAL ENVIRONMENT</a:t>
            </a:r>
          </a:p>
        </p:txBody>
      </p:sp>
      <p:sp>
        <p:nvSpPr>
          <p:cNvPr id="28" name="Text Box 26"/>
          <p:cNvSpPr txBox="1">
            <a:spLocks noChangeAspect="1" noChangeArrowheads="1"/>
          </p:cNvSpPr>
          <p:nvPr/>
        </p:nvSpPr>
        <p:spPr bwMode="auto">
          <a:xfrm>
            <a:off x="3313114" y="4800601"/>
            <a:ext cx="1716087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700" b="1" i="1">
                <a:latin typeface="Georgia" pitchFamily="18" charset="0"/>
              </a:rPr>
              <a:t>THE DETECTION OF THE EXTERNAL ENVIRONMENT</a:t>
            </a:r>
            <a:endParaRPr lang="fr-FR" sz="700" b="1" i="1">
              <a:latin typeface="Georgia" pitchFamily="18" charset="0"/>
            </a:endParaRPr>
          </a:p>
        </p:txBody>
      </p:sp>
      <p:sp>
        <p:nvSpPr>
          <p:cNvPr id="29" name="Text Box 27"/>
          <p:cNvSpPr txBox="1">
            <a:spLocks noChangeArrowheads="1"/>
          </p:cNvSpPr>
          <p:nvPr/>
        </p:nvSpPr>
        <p:spPr bwMode="auto">
          <a:xfrm>
            <a:off x="4775200" y="4572001"/>
            <a:ext cx="1646238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900" i="1">
                <a:latin typeface="Garamond" pitchFamily="18" charset="0"/>
              </a:rPr>
              <a:t>THE CO-EVOLUTIONARY STRUCTURING OF THE ENVRIONMENTS</a:t>
            </a:r>
            <a:endParaRPr lang="fr-FR" sz="900" i="1">
              <a:latin typeface="Garamond" pitchFamily="18" charset="0"/>
            </a:endParaRPr>
          </a:p>
        </p:txBody>
      </p:sp>
      <p:sp>
        <p:nvSpPr>
          <p:cNvPr id="30" name="Line 28"/>
          <p:cNvSpPr>
            <a:spLocks noChangeAspect="1" noChangeShapeType="1"/>
          </p:cNvSpPr>
          <p:nvPr/>
        </p:nvSpPr>
        <p:spPr bwMode="auto">
          <a:xfrm flipV="1">
            <a:off x="4114800" y="4040189"/>
            <a:ext cx="838200" cy="5984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>
            <a:off x="6477000" y="4038600"/>
            <a:ext cx="852488" cy="5588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>
            <a:off x="4068763" y="1920876"/>
            <a:ext cx="457200" cy="6397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6902451" y="1920875"/>
            <a:ext cx="549275" cy="5476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34" name="Oval 32"/>
          <p:cNvSpPr>
            <a:spLocks noChangeArrowheads="1"/>
          </p:cNvSpPr>
          <p:nvPr/>
        </p:nvSpPr>
        <p:spPr bwMode="auto">
          <a:xfrm>
            <a:off x="3976688" y="1828801"/>
            <a:ext cx="184150" cy="182563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5" name="Oval 33"/>
          <p:cNvSpPr>
            <a:spLocks noChangeArrowheads="1"/>
          </p:cNvSpPr>
          <p:nvPr/>
        </p:nvSpPr>
        <p:spPr bwMode="auto">
          <a:xfrm>
            <a:off x="7359651" y="1828801"/>
            <a:ext cx="182563" cy="182563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6" name="AutoShape 34"/>
          <p:cNvSpPr>
            <a:spLocks/>
          </p:cNvSpPr>
          <p:nvPr/>
        </p:nvSpPr>
        <p:spPr bwMode="auto">
          <a:xfrm>
            <a:off x="3063876" y="1646239"/>
            <a:ext cx="1370013" cy="4389437"/>
          </a:xfrm>
          <a:prstGeom prst="leftBracket">
            <a:avLst>
              <a:gd name="adj" fmla="val 152929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7391400" y="1524000"/>
            <a:ext cx="2590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fr-FR" sz="1000" b="1">
                <a:latin typeface="Georgia" pitchFamily="18" charset="0"/>
              </a:rPr>
              <a:t>THE EVOLUTIONARY DYNAMICS OF THE SOCIO-ECONOMIC SYSTEM</a:t>
            </a:r>
          </a:p>
        </p:txBody>
      </p:sp>
      <p:sp>
        <p:nvSpPr>
          <p:cNvPr id="38" name="AutoShape 36"/>
          <p:cNvSpPr>
            <a:spLocks noChangeArrowheads="1"/>
          </p:cNvSpPr>
          <p:nvPr/>
        </p:nvSpPr>
        <p:spPr bwMode="auto">
          <a:xfrm>
            <a:off x="6811963" y="2581276"/>
            <a:ext cx="1370012" cy="436563"/>
          </a:xfrm>
          <a:prstGeom prst="wedgeRectCallout">
            <a:avLst>
              <a:gd name="adj1" fmla="val -80833"/>
              <a:gd name="adj2" fmla="val 74019"/>
            </a:avLst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000" i="1">
                <a:latin typeface="Times New Roman" pitchFamily="18" charset="0"/>
              </a:rPr>
              <a:t>The structuring of inner Physiology</a:t>
            </a:r>
            <a:endParaRPr lang="fr-FR" sz="1000" i="1">
              <a:latin typeface="Times New Roman" pitchFamily="18" charset="0"/>
            </a:endParaRPr>
          </a:p>
        </p:txBody>
      </p:sp>
      <p:sp>
        <p:nvSpPr>
          <p:cNvPr id="39" name="AutoShape 37"/>
          <p:cNvSpPr>
            <a:spLocks noChangeArrowheads="1"/>
          </p:cNvSpPr>
          <p:nvPr/>
        </p:nvSpPr>
        <p:spPr bwMode="auto">
          <a:xfrm>
            <a:off x="6902450" y="3475038"/>
            <a:ext cx="1327150" cy="431800"/>
          </a:xfrm>
          <a:prstGeom prst="wedgeRectCallout">
            <a:avLst>
              <a:gd name="adj1" fmla="val -71231"/>
              <a:gd name="adj2" fmla="val 172745"/>
            </a:avLst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000" i="1">
                <a:latin typeface="Times New Roman" pitchFamily="18" charset="0"/>
              </a:rPr>
              <a:t>The Understanding of Environments </a:t>
            </a:r>
            <a:endParaRPr lang="en-AU" sz="1000" i="1">
              <a:latin typeface="Times New Roman" pitchFamily="18" charset="0"/>
            </a:endParaRPr>
          </a:p>
        </p:txBody>
      </p:sp>
      <p:sp>
        <p:nvSpPr>
          <p:cNvPr id="40" name="AutoShape 38"/>
          <p:cNvSpPr>
            <a:spLocks noChangeArrowheads="1"/>
          </p:cNvSpPr>
          <p:nvPr/>
        </p:nvSpPr>
        <p:spPr bwMode="auto">
          <a:xfrm>
            <a:off x="7085013" y="5827714"/>
            <a:ext cx="1747291" cy="390525"/>
          </a:xfrm>
          <a:prstGeom prst="wedgeRectCallout">
            <a:avLst>
              <a:gd name="adj1" fmla="val -90741"/>
              <a:gd name="adj2" fmla="val 8856"/>
            </a:avLst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000" i="1">
                <a:latin typeface="Times New Roman" pitchFamily="18" charset="0"/>
              </a:rPr>
              <a:t>The Synthesis of Actions and Initiatives</a:t>
            </a:r>
            <a:endParaRPr lang="fr-FR" sz="1000" i="1">
              <a:latin typeface="Times New Roman" pitchFamily="18" charset="0"/>
            </a:endParaRPr>
          </a:p>
        </p:txBody>
      </p:sp>
      <p:sp>
        <p:nvSpPr>
          <p:cNvPr id="41" name="Rectangle 39"/>
          <p:cNvSpPr>
            <a:spLocks noChangeArrowheads="1"/>
          </p:cNvSpPr>
          <p:nvPr/>
        </p:nvSpPr>
        <p:spPr bwMode="auto">
          <a:xfrm>
            <a:off x="4960939" y="2011363"/>
            <a:ext cx="1514475" cy="2316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10260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3863752" y="4725145"/>
            <a:ext cx="4248150" cy="1081087"/>
          </a:xfrm>
          <a:custGeom>
            <a:avLst/>
            <a:gdLst>
              <a:gd name="G0" fmla="+- 1981 0 0"/>
              <a:gd name="G1" fmla="+- 21600 0 1981"/>
              <a:gd name="G2" fmla="+- 21600 0 1981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981" y="10800"/>
                </a:moveTo>
                <a:cubicBezTo>
                  <a:pt x="1981" y="15671"/>
                  <a:pt x="5929" y="19619"/>
                  <a:pt x="10800" y="19619"/>
                </a:cubicBezTo>
                <a:cubicBezTo>
                  <a:pt x="15671" y="19619"/>
                  <a:pt x="19619" y="15671"/>
                  <a:pt x="19619" y="10800"/>
                </a:cubicBezTo>
                <a:cubicBezTo>
                  <a:pt x="19619" y="5929"/>
                  <a:pt x="15671" y="1981"/>
                  <a:pt x="10800" y="1981"/>
                </a:cubicBezTo>
                <a:cubicBezTo>
                  <a:pt x="5929" y="1981"/>
                  <a:pt x="1981" y="5929"/>
                  <a:pt x="1981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224339" y="5085184"/>
            <a:ext cx="35274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Old </a:t>
            </a:r>
            <a:r>
              <a:rPr lang="en-US" err="1">
                <a:latin typeface="Arial" pitchFamily="34" charset="0"/>
              </a:rPr>
              <a:t>Stra.Tech.Man</a:t>
            </a:r>
            <a:r>
              <a:rPr lang="en-US">
                <a:latin typeface="Arial" pitchFamily="34" charset="0"/>
              </a:rPr>
              <a:t> Synthesis</a:t>
            </a:r>
            <a:endParaRPr lang="el-GR">
              <a:latin typeface="Arial" pitchFamily="34" charset="0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 rot="10139052">
            <a:off x="8112126" y="3429000"/>
            <a:ext cx="792163" cy="1646238"/>
          </a:xfrm>
          <a:prstGeom prst="curvedRightArrow">
            <a:avLst>
              <a:gd name="adj1" fmla="val 41563"/>
              <a:gd name="adj2" fmla="val 83126"/>
              <a:gd name="adj3" fmla="val 291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 rot="11160540">
            <a:off x="3071814" y="3573464"/>
            <a:ext cx="733425" cy="1501775"/>
          </a:xfrm>
          <a:prstGeom prst="curvedLeftArrow">
            <a:avLst>
              <a:gd name="adj1" fmla="val 40952"/>
              <a:gd name="adj2" fmla="val 81905"/>
              <a:gd name="adj3" fmla="val 3358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5808664" y="4149725"/>
            <a:ext cx="485775" cy="615950"/>
          </a:xfrm>
          <a:prstGeom prst="upArrow">
            <a:avLst>
              <a:gd name="adj1" fmla="val 50000"/>
              <a:gd name="adj2" fmla="val 316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4008439" y="3357563"/>
            <a:ext cx="1150937" cy="7921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bg1"/>
                </a:solidFill>
                <a:latin typeface="Arial" pitchFamily="34" charset="0"/>
              </a:rPr>
              <a:t>New</a:t>
            </a:r>
          </a:p>
          <a:p>
            <a:pPr algn="ctr"/>
            <a:r>
              <a:rPr lang="en-US" sz="1200">
                <a:solidFill>
                  <a:schemeClr val="bg1"/>
                </a:solidFill>
                <a:latin typeface="Arial" pitchFamily="34" charset="0"/>
              </a:rPr>
              <a:t>Strategy</a:t>
            </a:r>
            <a:endParaRPr lang="el-GR" sz="12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448300" y="3357563"/>
            <a:ext cx="1200150" cy="7921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bg1"/>
                </a:solidFill>
                <a:latin typeface="Arial" pitchFamily="34" charset="0"/>
              </a:rPr>
              <a:t>New</a:t>
            </a:r>
          </a:p>
          <a:p>
            <a:pPr algn="ctr"/>
            <a:r>
              <a:rPr lang="en-US" sz="1200">
                <a:solidFill>
                  <a:schemeClr val="bg1"/>
                </a:solidFill>
                <a:latin typeface="Arial" pitchFamily="34" charset="0"/>
              </a:rPr>
              <a:t>Technology</a:t>
            </a:r>
            <a:endParaRPr lang="el-GR" sz="12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6888163" y="3357563"/>
            <a:ext cx="1130300" cy="863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bg1"/>
                </a:solidFill>
                <a:latin typeface="Arial" pitchFamily="34" charset="0"/>
              </a:rPr>
              <a:t>New</a:t>
            </a:r>
          </a:p>
          <a:p>
            <a:pPr algn="ctr"/>
            <a:r>
              <a:rPr lang="en-US" sz="1200">
                <a:solidFill>
                  <a:schemeClr val="bg1"/>
                </a:solidFill>
                <a:latin typeface="Arial" pitchFamily="34" charset="0"/>
              </a:rPr>
              <a:t>Management</a:t>
            </a:r>
            <a:endParaRPr lang="el-GR" sz="12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 rot="11160540">
            <a:off x="3000376" y="1989139"/>
            <a:ext cx="733425" cy="1501775"/>
          </a:xfrm>
          <a:prstGeom prst="curvedLeftArrow">
            <a:avLst>
              <a:gd name="adj1" fmla="val 40952"/>
              <a:gd name="adj2" fmla="val 81905"/>
              <a:gd name="adj3" fmla="val 3358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4" name="AutoShape 12"/>
          <p:cNvSpPr>
            <a:spLocks noChangeArrowheads="1"/>
          </p:cNvSpPr>
          <p:nvPr/>
        </p:nvSpPr>
        <p:spPr bwMode="auto">
          <a:xfrm rot="10139052">
            <a:off x="8183563" y="1916114"/>
            <a:ext cx="792162" cy="1646237"/>
          </a:xfrm>
          <a:prstGeom prst="curvedRightArrow">
            <a:avLst>
              <a:gd name="adj1" fmla="val 41563"/>
              <a:gd name="adj2" fmla="val 83126"/>
              <a:gd name="adj3" fmla="val 291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5" name="AutoShape 13"/>
          <p:cNvSpPr>
            <a:spLocks noChangeArrowheads="1"/>
          </p:cNvSpPr>
          <p:nvPr/>
        </p:nvSpPr>
        <p:spPr bwMode="auto">
          <a:xfrm>
            <a:off x="5808664" y="2636838"/>
            <a:ext cx="485775" cy="615950"/>
          </a:xfrm>
          <a:prstGeom prst="upArrow">
            <a:avLst>
              <a:gd name="adj1" fmla="val 50000"/>
              <a:gd name="adj2" fmla="val 316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3863752" y="1700808"/>
            <a:ext cx="4248150" cy="914400"/>
          </a:xfrm>
          <a:custGeom>
            <a:avLst/>
            <a:gdLst>
              <a:gd name="G0" fmla="+- 1981 0 0"/>
              <a:gd name="G1" fmla="+- 21600 0 1981"/>
              <a:gd name="G2" fmla="+- 21600 0 1981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981" y="10800"/>
                </a:moveTo>
                <a:cubicBezTo>
                  <a:pt x="1981" y="15671"/>
                  <a:pt x="5929" y="19619"/>
                  <a:pt x="10800" y="19619"/>
                </a:cubicBezTo>
                <a:cubicBezTo>
                  <a:pt x="15671" y="19619"/>
                  <a:pt x="19619" y="15671"/>
                  <a:pt x="19619" y="10800"/>
                </a:cubicBezTo>
                <a:cubicBezTo>
                  <a:pt x="19619" y="5929"/>
                  <a:pt x="15671" y="1981"/>
                  <a:pt x="10800" y="1981"/>
                </a:cubicBezTo>
                <a:cubicBezTo>
                  <a:pt x="5929" y="1981"/>
                  <a:pt x="1981" y="5929"/>
                  <a:pt x="1981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4224339" y="1916113"/>
            <a:ext cx="3527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New </a:t>
            </a:r>
            <a:r>
              <a:rPr lang="en-US" err="1">
                <a:latin typeface="Arial" pitchFamily="34" charset="0"/>
              </a:rPr>
              <a:t>Stra.Tech.Man</a:t>
            </a:r>
            <a:r>
              <a:rPr lang="en-US">
                <a:latin typeface="Arial" pitchFamily="34" charset="0"/>
              </a:rPr>
              <a:t> Synthesis</a:t>
            </a:r>
            <a:endParaRPr lang="el-GR">
              <a:latin typeface="Arial" pitchFamily="34" charset="0"/>
            </a:endParaRPr>
          </a:p>
        </p:txBody>
      </p:sp>
      <p:sp>
        <p:nvSpPr>
          <p:cNvPr id="18" name="AutoShape 16"/>
          <p:cNvSpPr>
            <a:spLocks noChangeArrowheads="1"/>
          </p:cNvSpPr>
          <p:nvPr/>
        </p:nvSpPr>
        <p:spPr bwMode="auto">
          <a:xfrm>
            <a:off x="5016501" y="3429001"/>
            <a:ext cx="574675" cy="358775"/>
          </a:xfrm>
          <a:prstGeom prst="leftRightArrow">
            <a:avLst>
              <a:gd name="adj1" fmla="val 50000"/>
              <a:gd name="adj2" fmla="val 32035"/>
            </a:avLst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9" name="AutoShape 17"/>
          <p:cNvSpPr>
            <a:spLocks noChangeArrowheads="1"/>
          </p:cNvSpPr>
          <p:nvPr/>
        </p:nvSpPr>
        <p:spPr bwMode="auto">
          <a:xfrm>
            <a:off x="6456363" y="3429001"/>
            <a:ext cx="647700" cy="358775"/>
          </a:xfrm>
          <a:prstGeom prst="leftRightArrow">
            <a:avLst>
              <a:gd name="adj1" fmla="val 50000"/>
              <a:gd name="adj2" fmla="val 36106"/>
            </a:avLst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0" name="AutoShape 18"/>
          <p:cNvSpPr>
            <a:spLocks noChangeArrowheads="1"/>
          </p:cNvSpPr>
          <p:nvPr/>
        </p:nvSpPr>
        <p:spPr bwMode="auto">
          <a:xfrm>
            <a:off x="4800601" y="3860801"/>
            <a:ext cx="2303463" cy="358775"/>
          </a:xfrm>
          <a:prstGeom prst="leftRightArrow">
            <a:avLst>
              <a:gd name="adj1" fmla="val 50000"/>
              <a:gd name="adj2" fmla="val 128407"/>
            </a:avLst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1" name="AutoShape 19"/>
          <p:cNvSpPr>
            <a:spLocks noChangeArrowheads="1"/>
          </p:cNvSpPr>
          <p:nvPr/>
        </p:nvSpPr>
        <p:spPr bwMode="auto">
          <a:xfrm rot="16200000">
            <a:off x="3539581" y="-207268"/>
            <a:ext cx="5040560" cy="7848600"/>
          </a:xfrm>
          <a:prstGeom prst="homePlate">
            <a:avLst>
              <a:gd name="adj" fmla="val 25000"/>
            </a:avLst>
          </a:prstGeom>
          <a:noFill/>
          <a:ln w="76200">
            <a:solidFill>
              <a:srgbClr val="002060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4" name="Text Box 20"/>
          <p:cNvSpPr txBox="1">
            <a:spLocks noChangeArrowheads="1"/>
          </p:cNvSpPr>
          <p:nvPr/>
        </p:nvSpPr>
        <p:spPr bwMode="auto">
          <a:xfrm>
            <a:off x="2279576" y="5661248"/>
            <a:ext cx="2232248" cy="7386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>
                <a:latin typeface="+mj-lt"/>
              </a:rPr>
              <a:t>The Reproduction of the Evolutionary Physiology of the </a:t>
            </a:r>
            <a:r>
              <a:rPr lang="en-US" sz="1400" dirty="0" smtClean="0">
                <a:latin typeface="+mj-lt"/>
              </a:rPr>
              <a:t>Organization</a:t>
            </a:r>
            <a:endParaRPr lang="en-US" sz="1400" dirty="0">
              <a:latin typeface="+mj-lt"/>
            </a:endParaRPr>
          </a:p>
        </p:txBody>
      </p:sp>
      <p:sp>
        <p:nvSpPr>
          <p:cNvPr id="25" name="22 - TextBox"/>
          <p:cNvSpPr txBox="1"/>
          <p:nvPr/>
        </p:nvSpPr>
        <p:spPr>
          <a:xfrm>
            <a:off x="4007768" y="764705"/>
            <a:ext cx="4104456" cy="30777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Evolving Global Environment</a:t>
            </a:r>
            <a:endParaRPr lang="el-GR" sz="1400" dirty="0">
              <a:solidFill>
                <a:schemeClr val="bg1"/>
              </a:solidFill>
            </a:endParaRPr>
          </a:p>
        </p:txBody>
      </p:sp>
      <p:sp>
        <p:nvSpPr>
          <p:cNvPr id="26" name="23 - Λυγισμένο βέλος"/>
          <p:cNvSpPr/>
          <p:nvPr/>
        </p:nvSpPr>
        <p:spPr>
          <a:xfrm rot="5400000">
            <a:off x="6492044" y="2312876"/>
            <a:ext cx="4824536" cy="1584176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27" name="24 - TextBox"/>
          <p:cNvSpPr txBox="1"/>
          <p:nvPr/>
        </p:nvSpPr>
        <p:spPr>
          <a:xfrm>
            <a:off x="8112224" y="5517232"/>
            <a:ext cx="1872208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The Change Management Mechanisms of the Organization</a:t>
            </a:r>
            <a:endParaRPr lang="el-GR" sz="1400" dirty="0"/>
          </a:p>
        </p:txBody>
      </p:sp>
      <p:sp>
        <p:nvSpPr>
          <p:cNvPr id="28" name="25 - Αριστερό-δεξιό βέλος"/>
          <p:cNvSpPr/>
          <p:nvPr/>
        </p:nvSpPr>
        <p:spPr>
          <a:xfrm>
            <a:off x="4439816" y="5877272"/>
            <a:ext cx="3672408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8575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193</Words>
  <Application>Microsoft Office PowerPoint</Application>
  <PresentationFormat>Özel</PresentationFormat>
  <Paragraphs>55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Θέμα του Office</vt:lpstr>
      <vt:lpstr>Slayt 1</vt:lpstr>
      <vt:lpstr> 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Κρίση και θεσμική καινοτομία Συνεδριο</dc:title>
  <dc:creator>Charis Vlados</dc:creator>
  <cp:lastModifiedBy>Bilal</cp:lastModifiedBy>
  <cp:revision>39</cp:revision>
  <dcterms:created xsi:type="dcterms:W3CDTF">2019-02-02T15:43:58Z</dcterms:created>
  <dcterms:modified xsi:type="dcterms:W3CDTF">2019-04-24T20:56:23Z</dcterms:modified>
</cp:coreProperties>
</file>